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477" r:id="rId2"/>
    <p:sldId id="371" r:id="rId3"/>
    <p:sldId id="460" r:id="rId4"/>
    <p:sldId id="471" r:id="rId5"/>
    <p:sldId id="461" r:id="rId6"/>
    <p:sldId id="457" r:id="rId7"/>
    <p:sldId id="462" r:id="rId8"/>
    <p:sldId id="463" r:id="rId9"/>
    <p:sldId id="426" r:id="rId10"/>
    <p:sldId id="464" r:id="rId11"/>
    <p:sldId id="458" r:id="rId12"/>
    <p:sldId id="465" r:id="rId13"/>
    <p:sldId id="472" r:id="rId14"/>
    <p:sldId id="427" r:id="rId15"/>
    <p:sldId id="473" r:id="rId16"/>
    <p:sldId id="474" r:id="rId17"/>
    <p:sldId id="440" r:id="rId18"/>
    <p:sldId id="441" r:id="rId19"/>
    <p:sldId id="475" r:id="rId20"/>
    <p:sldId id="442" r:id="rId21"/>
    <p:sldId id="444" r:id="rId22"/>
    <p:sldId id="466" r:id="rId23"/>
    <p:sldId id="476" r:id="rId24"/>
    <p:sldId id="467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CD3C2"/>
    <a:srgbClr val="FFFFFF"/>
    <a:srgbClr val="F16623"/>
    <a:srgbClr val="000000"/>
    <a:srgbClr val="F26724"/>
    <a:srgbClr val="EDEDEE"/>
    <a:srgbClr val="42414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79" autoAdjust="0"/>
    <p:restoredTop sz="89871" autoAdjust="0"/>
  </p:normalViewPr>
  <p:slideViewPr>
    <p:cSldViewPr snapToGrid="0" snapToObjects="1">
      <p:cViewPr varScale="1">
        <p:scale>
          <a:sx n="62" d="100"/>
          <a:sy n="62" d="100"/>
        </p:scale>
        <p:origin x="-836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2" d="100"/>
          <a:sy n="112" d="100"/>
        </p:scale>
        <p:origin x="4320" y="208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BC51FF11-E8B5-974A-A7F9-820287719F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9FAD3D8-BF3E-9A45-BB2E-8741E080B8D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2DB952-2A9F-FE4B-907D-A51DC08421D5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2494F6D-F76A-CF44-BA2F-D77DC67B5F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ECBD634-BA8A-AB41-9ED8-BACB999D3F8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8C3D9-14DD-E74E-B615-7E08BDF19F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6376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F5C31E-DDC8-4B3B-94FE-94FC773413F3}" type="datetimeFigureOut">
              <a:rPr lang="en-IN" smtClean="0"/>
              <a:pPr/>
              <a:t>23-08-2022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267C0-6CBB-4AF4-ABD2-EFA4EF60718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679852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267C0-6CBB-4AF4-ABD2-EFA4EF607181}" type="slidenum">
              <a:rPr lang="en-IN" smtClean="0"/>
              <a:pPr/>
              <a:t>1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280353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F9D4BDE-E287-D14B-9436-247C8841C012}"/>
              </a:ext>
            </a:extLst>
          </p:cNvPr>
          <p:cNvSpPr/>
          <p:nvPr userDrawn="1"/>
        </p:nvSpPr>
        <p:spPr>
          <a:xfrm>
            <a:off x="2103120" y="3036776"/>
            <a:ext cx="798576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735FC1-5CEE-B747-9055-5200823D0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34E948C-D240-724B-9B89-FDB3B14CA3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B29E013-E164-B74C-8152-F72E2338B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25D46EB-C9BF-4D4A-899F-96B2B054A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25C178C-3A1C-7846-8C54-B449032D6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88514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6C2FCD-18A9-2D42-B84D-D99B18780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DD157A0-ACAF-5B44-A359-52C51DEE74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6987245-B3C4-3D4E-A6F8-1F1316AD2E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3D69965-9BC6-5345-B2D0-6C90A68A7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CD083EE-9E01-C046-A765-6C417A187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B8EA403-D618-0848-BCC5-8393E30CC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7247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E5EB47-6F41-4044-808C-D09164BA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5384202-04C0-4C46-A9AD-172B4084BA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221D020-A612-0746-B5D2-61689C50DA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52730E1-EAD6-F74C-B572-7FA04F719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D84F45E-467D-4C47-9DD4-61BC18BA5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FA19AC5-4725-C344-A416-7884860E1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05540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3044886-5ADE-564C-BB6A-3D8F42E8C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2258407-0EDC-CC47-B88F-1C37C2A2BC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3D62C5C-7D1C-AA42-A571-92813FE91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4E362DE-6775-7745-AE4F-1E49287A7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937C83C-DF1A-B744-B85D-25DF26CF0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0040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5D0C1A9-B6B8-7A4A-9669-B90B750040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0F92B24-A8BD-9845-976F-9EA169FDA6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AD10554-27EF-1E4B-9828-11CBD0723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7689FB8-5001-8241-8703-920FCD817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A4CAF07-27EB-D341-846D-7AAA3B2BB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4406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576C5AA-7A56-0D43-A989-FF7C0A0B30B5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8196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4325D0D-6BE8-0C41-BA4D-F85965321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9239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576C5AA-7A56-0D43-A989-FF7C0A0B30B5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5853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4325D0D-6BE8-0C41-BA4D-F85965321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9239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8343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B4EEBA9-EE23-8946-8968-D8924F827D80}"/>
              </a:ext>
            </a:extLst>
          </p:cNvPr>
          <p:cNvSpPr/>
          <p:nvPr userDrawn="1"/>
        </p:nvSpPr>
        <p:spPr>
          <a:xfrm>
            <a:off x="838200" y="4104155"/>
            <a:ext cx="797433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C4045C-76E6-AA4B-9784-A028AC65B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FF664B1-AD6A-3040-B7D4-0299560F74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42BC9A9-EC29-134C-AECE-54DDD5762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13C8B07-567B-1B47-B220-0338242AF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5ECB435-33FD-3F45-BD2D-6CAA5C288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1535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479AA76-4E43-164C-ADE7-A0CFA848737A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D6AE42-E39B-4948-B321-F19D21FDA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7411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652A57D-01D7-B54A-B618-27F0B4D8A1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92261"/>
            <a:ext cx="5181600" cy="45847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E1407BB-25DD-5841-BEBF-C394C86F7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92261"/>
            <a:ext cx="5181600" cy="45847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5B41DED-1195-DE42-BD2F-00971D9CF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2CD99B4-9DE9-5D4F-B8CB-B0B831DCA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EC5A338-9EE2-7A44-BB15-7A4F0EE12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7922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DACFAD9-90C8-F347-A654-4D6A5F3D495C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188C31-802D-3D4A-AEA1-3CF8D3E51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53784"/>
            <a:ext cx="10515600" cy="7482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C4FE5C8-995C-2045-9541-E22F351D632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540248"/>
            <a:ext cx="5157787" cy="73342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F2672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972FE9A-4ED5-9A49-8907-E00133517B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411892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3A93268-3EB9-3E4E-8206-62780D6EF36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540248"/>
            <a:ext cx="5183188" cy="73342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F2672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F7A103F-B97E-AC4B-8395-A83886339A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411892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C337486-CD2B-0E47-8478-E6DFAD595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841F7CA1-18DC-1048-81B7-3AEEF0523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7A00F5B-6C2E-1249-9089-697CD51F8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7132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A0B06C-BB5A-E94D-8257-CE9F2465C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F49A010-5D43-FF48-A7E1-D39F6B610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A81710-55F1-C44B-AEA2-848E391E5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D7F2312-0DA6-C24E-977A-1ECD1A024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7916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39213DB-325C-5A40-9859-AE202B123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0538230-B643-014A-ABCC-47983A0E3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3C0FE8-804A-DC4B-8CDC-DAFFE5BA1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019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200E407-BF2E-FE42-9041-5EAF752A2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9FCBBD1-7D0F-8E4D-A35C-839603DFEB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CAE55C9-EA11-A545-B6D1-B29601E192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BF599D3-BB28-E74A-9C09-D5B0DC923C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8BBCD0B-C696-234C-8B40-BDF0AB4579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0398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Lora" pitchFamily="2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500"/>
        </a:spcAft>
        <a:buFont typeface="Arial" panose="020B0604020202020204" pitchFamily="34" charset="0"/>
        <a:buNone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E12E1DFC-8F4A-6941-A280-A0C6B7D61A3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786" y="1595595"/>
            <a:ext cx="4466105" cy="1122054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9D5FC421-D452-403F-A269-BF3744BA5E3B}"/>
              </a:ext>
            </a:extLst>
          </p:cNvPr>
          <p:cNvSpPr txBox="1"/>
          <p:nvPr/>
        </p:nvSpPr>
        <p:spPr>
          <a:xfrm>
            <a:off x="669601" y="4187158"/>
            <a:ext cx="10882577" cy="17543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Class: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MSc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Subject : </a:t>
            </a:r>
            <a:r>
              <a:rPr lang="en-US" dirty="0" smtClean="0">
                <a:latin typeface="Roboto Light"/>
              </a:rPr>
              <a:t>Application of IT- Basics and Advance Excel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 panose="02000000000000000000" pitchFamily="2" charset="0"/>
                <a:cs typeface="Microsoft Sans Serif" panose="020B0604020202020204" pitchFamily="34" charset="0"/>
              </a:rPr>
              <a:t> 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: 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Unit 1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 Chapter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6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 Name</a:t>
            </a:r>
            <a:r>
              <a:rPr lang="en-GB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: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 Writing Formula</a:t>
            </a:r>
            <a:endParaRPr lang="en-GB" dirty="0" smtClean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4977403-38A5-422B-B924-39FCC8296375}"/>
              </a:ext>
            </a:extLst>
          </p:cNvPr>
          <p:cNvSpPr txBox="1"/>
          <p:nvPr/>
        </p:nvSpPr>
        <p:spPr>
          <a:xfrm>
            <a:off x="669601" y="3599717"/>
            <a:ext cx="10882577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u="sng" dirty="0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Mr. </a:t>
            </a:r>
            <a:r>
              <a:rPr lang="en-GB" sz="2000" b="1" u="sng" dirty="0" err="1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Prakhar</a:t>
            </a:r>
            <a:r>
              <a:rPr lang="en-GB" sz="2000" b="1" u="sng" dirty="0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 </a:t>
            </a:r>
            <a:r>
              <a:rPr lang="en-GB" sz="2000" b="1" u="sng" dirty="0" err="1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Mody</a:t>
            </a:r>
            <a:endParaRPr lang="en-GB" sz="2000" b="1" u="sng" dirty="0">
              <a:latin typeface="Roboto Light" panose="02000000000000000000" pitchFamily="2" charset="0"/>
              <a:ea typeface="Roboto Light" panose="02000000000000000000" pitchFamily="2" charset="0"/>
              <a:cs typeface="Segoe UI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43DDDECA-A8FB-4C54-B840-3AD65E2A4C2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894467-E227-B849-BB10-8705222BB90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57628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9" y="681039"/>
            <a:ext cx="824484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Formula – Understanding Basics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1477DEC-E898-4138-8CB3-F6AC63E157FF}"/>
              </a:ext>
            </a:extLst>
          </p:cNvPr>
          <p:cNvSpPr txBox="1"/>
          <p:nvPr/>
        </p:nvSpPr>
        <p:spPr>
          <a:xfrm>
            <a:off x="838323" y="1782346"/>
            <a:ext cx="10515354" cy="3826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835"/>
              </a:spcBef>
            </a:pPr>
            <a:r>
              <a:rPr lang="en-IN" sz="24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Using functions in </a:t>
            </a:r>
            <a:r>
              <a:rPr lang="en-IN" sz="2400" b="1" i="1" u="heavy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your</a:t>
            </a:r>
            <a:r>
              <a:rPr lang="en-IN" sz="2400" b="1" i="1" u="heavy" spc="204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formulas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 algn="just">
              <a:lnSpc>
                <a:spcPct val="101099"/>
              </a:lnSpc>
              <a:spcBef>
                <a:spcPts val="25"/>
              </a:spcBef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Formulas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create use worksheet functions.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These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functions enable you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greatly enhance the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power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your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formulas and perform calculations that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are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difficult (or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even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impossible)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use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only the operators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discussed</a:t>
            </a:r>
            <a:r>
              <a:rPr lang="en-IN" sz="2400" i="1" spc="35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previously.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IN" sz="2400" i="1" spc="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=AVERAGE(A1:A10)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IN" sz="2400" i="1" spc="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=MAX(A1:D100)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IN" sz="2400" i="1" spc="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=PROPER(A1)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6613200"/>
      </p:ext>
    </p:extLst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5250" y="681038"/>
            <a:ext cx="4928869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Entering Formulas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graphicFrame>
        <p:nvGraphicFramePr>
          <p:cNvPr id="8" name="object 10">
            <a:extLst>
              <a:ext uri="{FF2B5EF4-FFF2-40B4-BE49-F238E27FC236}">
                <a16:creationId xmlns:a16="http://schemas.microsoft.com/office/drawing/2014/main" xmlns="" id="{1AC93DA4-65E9-40E7-9BC2-9F66AACCEF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46093186"/>
              </p:ext>
            </p:extLst>
          </p:nvPr>
        </p:nvGraphicFramePr>
        <p:xfrm>
          <a:off x="1150356" y="2264855"/>
          <a:ext cx="5733947" cy="27432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801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53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1207">
                <a:tc>
                  <a:txBody>
                    <a:bodyPr/>
                    <a:lstStyle/>
                    <a:p>
                      <a:pPr marL="2095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Function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6350">
                      <a:solidFill>
                        <a:srgbClr val="FFFFFF"/>
                      </a:solidFill>
                      <a:prstDash val="solid"/>
                    </a:lnT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Action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6350">
                      <a:solidFill>
                        <a:srgbClr val="FFFFFF"/>
                      </a:solidFill>
                      <a:prstDash val="solid"/>
                    </a:lnT>
                    <a:solidFill>
                      <a:srgbClr val="001F5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1207">
                <a:tc>
                  <a:txBody>
                    <a:bodyPr/>
                    <a:lstStyle/>
                    <a:p>
                      <a:pPr marL="20955">
                        <a:lnSpc>
                          <a:spcPts val="1310"/>
                        </a:lnSpc>
                        <a:spcBef>
                          <a:spcPts val="50"/>
                        </a:spcBef>
                      </a:pPr>
                      <a:r>
                        <a:rPr sz="1100" spc="10" dirty="0">
                          <a:latin typeface="Calibri"/>
                          <a:cs typeface="Calibri"/>
                        </a:rPr>
                        <a:t>ISFORMULA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solidFill>
                      <a:srgbClr val="B3C5E6"/>
                    </a:solidFill>
                  </a:tcPr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ts val="1310"/>
                        </a:lnSpc>
                        <a:spcBef>
                          <a:spcPts val="50"/>
                        </a:spcBef>
                      </a:pPr>
                      <a:r>
                        <a:rPr sz="1100" spc="15" dirty="0">
                          <a:latin typeface="Calibri"/>
                          <a:cs typeface="Calibri"/>
                        </a:rPr>
                        <a:t>Returns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TRUE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if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the </a:t>
                      </a:r>
                      <a:r>
                        <a:rPr sz="1100" spc="15" dirty="0">
                          <a:latin typeface="Calibri"/>
                          <a:cs typeface="Calibri"/>
                        </a:rPr>
                        <a:t>referenced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cell </a:t>
                      </a:r>
                      <a:r>
                        <a:rPr sz="1100" spc="15" dirty="0">
                          <a:latin typeface="Calibri"/>
                          <a:cs typeface="Calibri"/>
                        </a:rPr>
                        <a:t>contains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10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20" dirty="0">
                          <a:latin typeface="Calibri"/>
                          <a:cs typeface="Calibri"/>
                        </a:rPr>
                        <a:t>formula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solidFill>
                      <a:srgbClr val="B3C5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5655">
                <a:tc>
                  <a:txBody>
                    <a:bodyPr/>
                    <a:lstStyle/>
                    <a:p>
                      <a:pPr marL="2095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100" spc="10" dirty="0">
                          <a:latin typeface="Calibri"/>
                          <a:cs typeface="Calibri"/>
                        </a:rPr>
                        <a:t>FORMULATEXT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solidFill>
                      <a:srgbClr val="8DA8DA"/>
                    </a:solidFill>
                  </a:tcPr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100" spc="15" dirty="0">
                          <a:latin typeface="Calibri"/>
                          <a:cs typeface="Calibri"/>
                        </a:rPr>
                        <a:t>Returns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the </a:t>
                      </a:r>
                      <a:r>
                        <a:rPr sz="1100" spc="20" dirty="0">
                          <a:latin typeface="Calibri"/>
                          <a:cs typeface="Calibri"/>
                        </a:rPr>
                        <a:t>formula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in the referenced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cell, </a:t>
                      </a:r>
                      <a:r>
                        <a:rPr sz="1100" spc="25" dirty="0">
                          <a:latin typeface="Calibri"/>
                          <a:cs typeface="Calibri"/>
                        </a:rPr>
                        <a:t>as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text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solidFill>
                      <a:srgbClr val="8DA8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225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 marL="20955">
                        <a:lnSpc>
                          <a:spcPct val="100000"/>
                        </a:lnSpc>
                      </a:pPr>
                      <a:r>
                        <a:rPr sz="1100" spc="10" dirty="0">
                          <a:latin typeface="Calibri"/>
                          <a:cs typeface="Calibri"/>
                        </a:rPr>
                        <a:t>SHEET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solidFill>
                      <a:srgbClr val="B3C5E6"/>
                    </a:solidFill>
                  </a:tcPr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100" spc="15" dirty="0">
                          <a:latin typeface="Calibri"/>
                          <a:cs typeface="Calibri"/>
                        </a:rPr>
                        <a:t>Returns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the </a:t>
                      </a:r>
                      <a:r>
                        <a:rPr sz="1100" spc="20" dirty="0">
                          <a:latin typeface="Calibri"/>
                          <a:cs typeface="Calibri"/>
                        </a:rPr>
                        <a:t>sheet </a:t>
                      </a:r>
                      <a:r>
                        <a:rPr sz="1100" spc="25" dirty="0">
                          <a:latin typeface="Calibri"/>
                          <a:cs typeface="Calibri"/>
                        </a:rPr>
                        <a:t>number </a:t>
                      </a:r>
                      <a:r>
                        <a:rPr sz="1100" spc="20" dirty="0">
                          <a:latin typeface="Calibri"/>
                          <a:cs typeface="Calibri"/>
                        </a:rPr>
                        <a:t>of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the referenced sheet.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5" dirty="0">
                          <a:latin typeface="Calibri"/>
                          <a:cs typeface="Calibri"/>
                        </a:rPr>
                        <a:t>For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212090" marR="260985">
                        <a:lnSpc>
                          <a:spcPct val="110900"/>
                        </a:lnSpc>
                        <a:spcBef>
                          <a:spcPts val="25"/>
                        </a:spcBef>
                      </a:pPr>
                      <a:r>
                        <a:rPr sz="1100" spc="20" dirty="0">
                          <a:latin typeface="Calibri"/>
                          <a:cs typeface="Calibri"/>
                        </a:rPr>
                        <a:t>example,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=SHEET(“Sheet3”) </a:t>
                      </a:r>
                      <a:r>
                        <a:rPr sz="1100" spc="15" dirty="0">
                          <a:latin typeface="Calibri"/>
                          <a:cs typeface="Calibri"/>
                        </a:rPr>
                        <a:t>returns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the </a:t>
                      </a:r>
                      <a:r>
                        <a:rPr sz="1100" spc="20" dirty="0">
                          <a:latin typeface="Calibri"/>
                          <a:cs typeface="Calibri"/>
                        </a:rPr>
                        <a:t>sheet </a:t>
                      </a:r>
                      <a:r>
                        <a:rPr sz="1100" spc="25" dirty="0">
                          <a:latin typeface="Calibri"/>
                          <a:cs typeface="Calibri"/>
                        </a:rPr>
                        <a:t>number </a:t>
                      </a:r>
                      <a:r>
                        <a:rPr sz="1100" spc="20" dirty="0">
                          <a:latin typeface="Calibri"/>
                          <a:cs typeface="Calibri"/>
                        </a:rPr>
                        <a:t>for</a:t>
                      </a:r>
                      <a:r>
                        <a:rPr lang="en-IN" sz="11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Sheet3.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solidFill>
                      <a:srgbClr val="B3C5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46863">
                <a:tc>
                  <a:txBody>
                    <a:bodyPr/>
                    <a:lstStyle/>
                    <a:p>
                      <a:pPr marL="20955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1100" spc="15" dirty="0">
                          <a:latin typeface="Calibri"/>
                          <a:cs typeface="Calibri"/>
                        </a:rPr>
                        <a:t>SHEETS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97790" marB="0">
                    <a:solidFill>
                      <a:srgbClr val="8DA8DA"/>
                    </a:solidFill>
                  </a:tcPr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100" spc="15" dirty="0">
                          <a:latin typeface="Calibri"/>
                          <a:cs typeface="Calibri"/>
                        </a:rPr>
                        <a:t>Returns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the </a:t>
                      </a:r>
                      <a:r>
                        <a:rPr sz="1100" spc="25" dirty="0">
                          <a:latin typeface="Calibri"/>
                          <a:cs typeface="Calibri"/>
                        </a:rPr>
                        <a:t>number </a:t>
                      </a:r>
                      <a:r>
                        <a:rPr sz="1100" spc="20" dirty="0">
                          <a:latin typeface="Calibri"/>
                          <a:cs typeface="Calibri"/>
                        </a:rPr>
                        <a:t>of </a:t>
                      </a:r>
                      <a:r>
                        <a:rPr sz="1100" spc="15" dirty="0">
                          <a:latin typeface="Calibri"/>
                          <a:cs typeface="Calibri"/>
                        </a:rPr>
                        <a:t>sheets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in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a </a:t>
                      </a:r>
                      <a:r>
                        <a:rPr sz="1100" spc="20" dirty="0">
                          <a:latin typeface="Calibri"/>
                          <a:cs typeface="Calibri"/>
                        </a:rPr>
                        <a:t>workbook.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For</a:t>
                      </a:r>
                      <a:r>
                        <a:rPr sz="110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20" dirty="0">
                          <a:latin typeface="Calibri"/>
                          <a:cs typeface="Calibri"/>
                        </a:rPr>
                        <a:t>example,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21209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100" spc="10" dirty="0">
                          <a:latin typeface="Calibri"/>
                          <a:cs typeface="Calibri"/>
                        </a:rPr>
                        <a:t>=SHEETS() </a:t>
                      </a:r>
                      <a:r>
                        <a:rPr sz="1100" spc="15" dirty="0">
                          <a:latin typeface="Calibri"/>
                          <a:cs typeface="Calibri"/>
                        </a:rPr>
                        <a:t>returns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the </a:t>
                      </a:r>
                      <a:r>
                        <a:rPr sz="1100" spc="25" dirty="0">
                          <a:latin typeface="Calibri"/>
                          <a:cs typeface="Calibri"/>
                        </a:rPr>
                        <a:t>number </a:t>
                      </a:r>
                      <a:r>
                        <a:rPr sz="1100" spc="20" dirty="0">
                          <a:latin typeface="Calibri"/>
                          <a:cs typeface="Calibri"/>
                        </a:rPr>
                        <a:t>of </a:t>
                      </a:r>
                      <a:r>
                        <a:rPr sz="1100" spc="15" dirty="0">
                          <a:latin typeface="Calibri"/>
                          <a:cs typeface="Calibri"/>
                        </a:rPr>
                        <a:t>sheets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in the</a:t>
                      </a:r>
                      <a:r>
                        <a:rPr sz="110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5" dirty="0">
                          <a:latin typeface="Calibri"/>
                          <a:cs typeface="Calibri"/>
                        </a:rPr>
                        <a:t>workbook.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solidFill>
                      <a:srgbClr val="8DA8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55755">
                <a:tc>
                  <a:txBody>
                    <a:bodyPr/>
                    <a:lstStyle/>
                    <a:p>
                      <a:pPr marL="20955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1100" spc="5" dirty="0">
                          <a:latin typeface="Calibri"/>
                          <a:cs typeface="Calibri"/>
                        </a:rPr>
                        <a:t>IFNA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97790" marB="0">
                    <a:solidFill>
                      <a:srgbClr val="B3C5E6"/>
                    </a:solidFill>
                  </a:tcPr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100" spc="15" dirty="0">
                          <a:latin typeface="Calibri"/>
                          <a:cs typeface="Calibri"/>
                        </a:rPr>
                        <a:t>If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a reference contains </a:t>
                      </a:r>
                      <a:r>
                        <a:rPr sz="1100" spc="15" dirty="0">
                          <a:latin typeface="Calibri"/>
                          <a:cs typeface="Calibri"/>
                        </a:rPr>
                        <a:t>an #NA error, returns other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text</a:t>
                      </a:r>
                      <a:r>
                        <a:rPr sz="11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you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212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100" spc="10" dirty="0">
                          <a:latin typeface="Calibri"/>
                          <a:cs typeface="Calibri"/>
                        </a:rPr>
                        <a:t>specify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solidFill>
                      <a:srgbClr val="B3C5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9ADB297-C85E-42D1-9BB0-0D7856538BA9}"/>
              </a:ext>
            </a:extLst>
          </p:cNvPr>
          <p:cNvSpPr txBox="1"/>
          <p:nvPr/>
        </p:nvSpPr>
        <p:spPr>
          <a:xfrm>
            <a:off x="910223" y="1553102"/>
            <a:ext cx="43974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New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Functions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 Excel</a:t>
            </a:r>
            <a:r>
              <a:rPr lang="en-IN" sz="2400" i="1" spc="1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2013</a:t>
            </a:r>
          </a:p>
          <a:p>
            <a:endParaRPr lang="en-IN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7FC22F8-3A34-49B1-946B-8F1B60B096F1}"/>
              </a:ext>
            </a:extLst>
          </p:cNvPr>
          <p:cNvSpPr txBox="1"/>
          <p:nvPr/>
        </p:nvSpPr>
        <p:spPr>
          <a:xfrm>
            <a:off x="838201" y="5058697"/>
            <a:ext cx="11023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b="1" i="1" dirty="0">
                <a:latin typeface="Segoe UI" panose="020B0502040204020203" pitchFamily="34" charset="0"/>
                <a:cs typeface="Segoe UI" panose="020B0502040204020203" pitchFamily="34" charset="0"/>
              </a:rPr>
              <a:t>These </a:t>
            </a:r>
            <a:r>
              <a:rPr lang="en-IN" sz="2400" b="1" i="1" spc="-5" dirty="0">
                <a:latin typeface="Segoe UI" panose="020B0502040204020203" pitchFamily="34" charset="0"/>
                <a:cs typeface="Segoe UI" panose="020B0502040204020203" pitchFamily="34" charset="0"/>
              </a:rPr>
              <a:t>functions </a:t>
            </a:r>
            <a:r>
              <a:rPr lang="en-IN" sz="2400" b="1" i="1" dirty="0">
                <a:latin typeface="Segoe UI" panose="020B0502040204020203" pitchFamily="34" charset="0"/>
                <a:cs typeface="Segoe UI" panose="020B0502040204020203" pitchFamily="34" charset="0"/>
              </a:rPr>
              <a:t>are </a:t>
            </a:r>
            <a:r>
              <a:rPr lang="en-IN" sz="2400" b="1" i="1" spc="-5" dirty="0">
                <a:latin typeface="Segoe UI" panose="020B0502040204020203" pitchFamily="34" charset="0"/>
                <a:cs typeface="Segoe UI" panose="020B0502040204020203" pitchFamily="34" charset="0"/>
              </a:rPr>
              <a:t>not </a:t>
            </a:r>
            <a:r>
              <a:rPr lang="en-IN" sz="2400" b="1" i="1" dirty="0">
                <a:latin typeface="Segoe UI" panose="020B0502040204020203" pitchFamily="34" charset="0"/>
                <a:cs typeface="Segoe UI" panose="020B0502040204020203" pitchFamily="34" charset="0"/>
              </a:rPr>
              <a:t>backward </a:t>
            </a:r>
            <a:r>
              <a:rPr lang="en-IN" sz="2400" b="1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compatible. </a:t>
            </a:r>
            <a:r>
              <a:rPr lang="en-IN" sz="2400" b="1" i="1" dirty="0">
                <a:latin typeface="Segoe UI" panose="020B0502040204020203" pitchFamily="34" charset="0"/>
                <a:cs typeface="Segoe UI" panose="020B0502040204020203" pitchFamily="34" charset="0"/>
              </a:rPr>
              <a:t>Meaning, </a:t>
            </a:r>
            <a:r>
              <a:rPr lang="en-IN" sz="2400" b="1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400" b="1" i="1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400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use any of </a:t>
            </a:r>
            <a:r>
              <a:rPr lang="en-IN" sz="2400" b="1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these </a:t>
            </a:r>
            <a:r>
              <a:rPr lang="en-IN" sz="2400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new </a:t>
            </a:r>
            <a:r>
              <a:rPr lang="en-IN" sz="2400" b="1" i="1" spc="-5" dirty="0">
                <a:latin typeface="Segoe UI" panose="020B0502040204020203" pitchFamily="34" charset="0"/>
                <a:cs typeface="Segoe UI" panose="020B0502040204020203" pitchFamily="34" charset="0"/>
              </a:rPr>
              <a:t>functions, </a:t>
            </a:r>
            <a:r>
              <a:rPr lang="en-IN" sz="2400" b="1" i="1" dirty="0">
                <a:latin typeface="Segoe UI" panose="020B0502040204020203" pitchFamily="34" charset="0"/>
                <a:cs typeface="Segoe UI" panose="020B0502040204020203" pitchFamily="34" charset="0"/>
              </a:rPr>
              <a:t>they won’t work </a:t>
            </a:r>
            <a:r>
              <a:rPr lang="en-IN" sz="2400" b="1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400" b="1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b="1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file </a:t>
            </a:r>
            <a:r>
              <a:rPr lang="en-IN" sz="2400" b="1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is opened with </a:t>
            </a:r>
            <a:r>
              <a:rPr lang="en-IN" sz="2400" b="1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an </a:t>
            </a:r>
            <a:r>
              <a:rPr lang="en-IN" sz="2400" b="1" i="1" dirty="0">
                <a:latin typeface="Segoe UI" panose="020B0502040204020203" pitchFamily="34" charset="0"/>
                <a:cs typeface="Segoe UI" panose="020B0502040204020203" pitchFamily="34" charset="0"/>
              </a:rPr>
              <a:t>earlier </a:t>
            </a:r>
            <a:r>
              <a:rPr lang="en-IN" sz="2400" b="1" i="1" spc="-5" dirty="0">
                <a:latin typeface="Segoe UI" panose="020B0502040204020203" pitchFamily="34" charset="0"/>
                <a:cs typeface="Segoe UI" panose="020B0502040204020203" pitchFamily="34" charset="0"/>
              </a:rPr>
              <a:t>version </a:t>
            </a:r>
            <a:r>
              <a:rPr lang="en-IN" sz="2400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of Excel.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107715"/>
      </p:ext>
    </p:extLst>
  </p:cSld>
  <p:clrMapOvr>
    <a:masterClrMapping/>
  </p:clrMapOvr>
  <p:transition spd="slow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5250" y="681038"/>
            <a:ext cx="4928869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Entering Formulas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xmlns="" id="{F5BEDC88-FE7F-4D33-9EDD-D54DBEEA5847}"/>
              </a:ext>
            </a:extLst>
          </p:cNvPr>
          <p:cNvSpPr txBox="1"/>
          <p:nvPr/>
        </p:nvSpPr>
        <p:spPr>
          <a:xfrm>
            <a:off x="849148" y="1873061"/>
            <a:ext cx="11023304" cy="42678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065">
              <a:spcBef>
                <a:spcPts val="120"/>
              </a:spcBef>
              <a:tabLst>
                <a:tab pos="314960" algn="l"/>
              </a:tabLst>
            </a:pP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Functions</a:t>
            </a:r>
            <a:r>
              <a:rPr lang="en-IN" sz="2300" i="1" spc="2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vary</a:t>
            </a:r>
            <a:r>
              <a:rPr lang="en-IN" sz="2300" i="1" spc="19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in</a:t>
            </a:r>
            <a:r>
              <a:rPr lang="en-IN" sz="2300" i="1" spc="229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how</a:t>
            </a:r>
            <a:r>
              <a:rPr lang="en-IN" sz="2300" i="1" spc="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they</a:t>
            </a:r>
            <a:r>
              <a:rPr lang="en-IN" sz="2300" i="1" spc="2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use</a:t>
            </a:r>
            <a:r>
              <a:rPr lang="en-IN" sz="2300" i="1" spc="204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arguments.</a:t>
            </a:r>
            <a:r>
              <a:rPr lang="en-IN" sz="2300" i="1" spc="2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Depending</a:t>
            </a:r>
            <a:r>
              <a:rPr lang="en-IN" sz="2300" i="1" spc="229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on</a:t>
            </a:r>
            <a:r>
              <a:rPr lang="en-IN" sz="2300" i="1" spc="229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what</a:t>
            </a:r>
            <a:r>
              <a:rPr lang="en-IN" sz="2300" i="1" spc="2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it</a:t>
            </a:r>
            <a:r>
              <a:rPr lang="en-IN" sz="2300" i="1" spc="2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has</a:t>
            </a:r>
            <a:r>
              <a:rPr lang="en-IN" sz="2300" i="1" spc="2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to</a:t>
            </a:r>
            <a:r>
              <a:rPr lang="en-IN" sz="2300" i="1" spc="2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do,</a:t>
            </a:r>
            <a:r>
              <a:rPr lang="en-IN" sz="2300" i="1" spc="2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300" i="1" spc="204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functions</a:t>
            </a:r>
            <a:r>
              <a:rPr lang="en-IN" sz="2300" i="1" spc="2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may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065">
              <a:lnSpc>
                <a:spcPct val="100000"/>
              </a:lnSpc>
              <a:spcBef>
                <a:spcPts val="120"/>
              </a:spcBef>
              <a:tabLst>
                <a:tab pos="314960" algn="l"/>
              </a:tabLst>
            </a:pPr>
            <a:endParaRPr lang="en-IN" sz="2300" i="1" spc="1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120"/>
              </a:spcBef>
              <a:buFont typeface="Wingdings"/>
              <a:buChar char=""/>
              <a:tabLst>
                <a:tab pos="314960" algn="l"/>
              </a:tabLst>
            </a:pPr>
            <a:r>
              <a:rPr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No</a:t>
            </a:r>
            <a:r>
              <a:rPr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300" i="1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</a:p>
          <a:p>
            <a:pPr marL="314325" indent="-302260">
              <a:lnSpc>
                <a:spcPct val="100000"/>
              </a:lnSpc>
              <a:spcBef>
                <a:spcPts val="45"/>
              </a:spcBef>
              <a:buFont typeface="Wingdings"/>
              <a:buChar char=""/>
              <a:tabLst>
                <a:tab pos="314960" algn="l"/>
              </a:tabLst>
            </a:pPr>
            <a:r>
              <a:rPr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One</a:t>
            </a:r>
            <a:r>
              <a:rPr sz="23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300" i="1" dirty="0">
                <a:latin typeface="Segoe UI" panose="020B0502040204020203" pitchFamily="34" charset="0"/>
                <a:cs typeface="Segoe UI" panose="020B0502040204020203" pitchFamily="34" charset="0"/>
              </a:rPr>
              <a:t>argument</a:t>
            </a: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Font typeface="Wingdings"/>
              <a:buChar char=""/>
              <a:tabLst>
                <a:tab pos="314960" algn="l"/>
              </a:tabLst>
            </a:pPr>
            <a:r>
              <a:rPr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fixed </a:t>
            </a:r>
            <a:r>
              <a:rPr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number </a:t>
            </a:r>
            <a:r>
              <a:rPr sz="2300" i="1" dirty="0">
                <a:latin typeface="Segoe UI" panose="020B0502040204020203" pitchFamily="34" charset="0"/>
                <a:cs typeface="Segoe UI" panose="020B0502040204020203" pitchFamily="34" charset="0"/>
              </a:rPr>
              <a:t>of</a:t>
            </a:r>
            <a:r>
              <a:rPr sz="2300" i="1" spc="-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300" i="1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</a:p>
          <a:p>
            <a:pPr marL="314325" indent="-302260">
              <a:lnSpc>
                <a:spcPct val="100000"/>
              </a:lnSpc>
              <a:spcBef>
                <a:spcPts val="50"/>
              </a:spcBef>
              <a:buFont typeface="Wingdings"/>
              <a:buChar char=""/>
              <a:tabLst>
                <a:tab pos="314960" algn="l"/>
              </a:tabLst>
            </a:pPr>
            <a:r>
              <a:rPr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An </a:t>
            </a:r>
            <a:r>
              <a:rPr sz="2300" i="1" dirty="0">
                <a:latin typeface="Segoe UI" panose="020B0502040204020203" pitchFamily="34" charset="0"/>
                <a:cs typeface="Segoe UI" panose="020B0502040204020203" pitchFamily="34" charset="0"/>
              </a:rPr>
              <a:t>indeterminate number of</a:t>
            </a:r>
            <a:r>
              <a:rPr sz="2300" i="1" spc="2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300" i="1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Font typeface="Wingdings"/>
              <a:buChar char=""/>
              <a:tabLst>
                <a:tab pos="314960" algn="l"/>
              </a:tabLst>
            </a:pPr>
            <a:r>
              <a:rPr sz="2300" i="1" dirty="0">
                <a:latin typeface="Segoe UI" panose="020B0502040204020203" pitchFamily="34" charset="0"/>
                <a:cs typeface="Segoe UI" panose="020B0502040204020203" pitchFamily="34" charset="0"/>
              </a:rPr>
              <a:t>Optional</a:t>
            </a:r>
            <a:r>
              <a:rPr sz="2300" i="1" spc="8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  <a:endParaRPr lang="en-IN" sz="23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Font typeface="Wingdings"/>
              <a:buChar char=""/>
              <a:tabLst>
                <a:tab pos="314960" algn="l"/>
              </a:tabLst>
            </a:pPr>
            <a:endParaRPr lang="en-IN" sz="23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n-IN" sz="23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=NOW()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or 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=TODAY() </a:t>
            </a:r>
            <a:r>
              <a:rPr lang="en-IN" sz="2300" i="1" spc="30" dirty="0">
                <a:latin typeface="Segoe UI" panose="020B0502040204020203" pitchFamily="34" charset="0"/>
                <a:cs typeface="Segoe UI" panose="020B0502040204020203" pitchFamily="34" charset="0"/>
              </a:rPr>
              <a:t>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take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no</a:t>
            </a:r>
            <a:r>
              <a:rPr lang="en-IN" sz="2300" i="1" spc="-9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arguments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=INDIRECT(A2) </a:t>
            </a:r>
            <a:r>
              <a:rPr lang="en-IN" sz="2300" i="1" spc="30" dirty="0">
                <a:latin typeface="Segoe UI" panose="020B0502040204020203" pitchFamily="34" charset="0"/>
                <a:cs typeface="Segoe UI" panose="020B0502040204020203" pitchFamily="34" charset="0"/>
              </a:rPr>
              <a:t>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takes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one</a:t>
            </a:r>
            <a:r>
              <a:rPr lang="en-IN" sz="2300" i="1" spc="-1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argument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Font typeface="Wingdings"/>
              <a:buChar char=""/>
              <a:tabLst>
                <a:tab pos="314960" algn="l"/>
              </a:tabLst>
            </a:pPr>
            <a:endParaRPr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0384339"/>
      </p:ext>
    </p:extLst>
  </p:cSld>
  <p:clrMapOvr>
    <a:masterClrMapping/>
  </p:clrMapOvr>
  <p:transition spd="slow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5250" y="681038"/>
            <a:ext cx="4928869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Entering Formulas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12" name="object 14">
            <a:extLst>
              <a:ext uri="{FF2B5EF4-FFF2-40B4-BE49-F238E27FC236}">
                <a16:creationId xmlns:a16="http://schemas.microsoft.com/office/drawing/2014/main" xmlns="" id="{995BD88A-105F-4C50-B2A9-F6B265246D43}"/>
              </a:ext>
            </a:extLst>
          </p:cNvPr>
          <p:cNvSpPr txBox="1"/>
          <p:nvPr/>
        </p:nvSpPr>
        <p:spPr>
          <a:xfrm>
            <a:off x="838201" y="1651384"/>
            <a:ext cx="10975257" cy="54471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5240" rIns="0" bIns="0" rtlCol="0">
            <a:spAutoFit/>
          </a:bodyPr>
          <a:lstStyle/>
          <a:p>
            <a:pPr marL="424815" marR="182880" indent="-342900">
              <a:lnSpc>
                <a:spcPct val="100600"/>
              </a:lnSpc>
              <a:spcBef>
                <a:spcPts val="120"/>
              </a:spcBef>
              <a:buFont typeface="Wingdings" panose="05000000000000000000" pitchFamily="2" charset="2"/>
              <a:buChar char="Ø"/>
            </a:pP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function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uses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more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than one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argument,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must </a:t>
            </a:r>
            <a:r>
              <a:rPr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separate</a:t>
            </a:r>
            <a:r>
              <a:rPr sz="2200" i="1" spc="-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each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argument with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sz="22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comma.</a:t>
            </a:r>
            <a:endParaRPr lang="en-IN" sz="2200" i="1" spc="1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81915" marR="182880">
              <a:lnSpc>
                <a:spcPct val="100600"/>
              </a:lnSpc>
              <a:spcBef>
                <a:spcPts val="120"/>
              </a:spcBef>
            </a:pPr>
            <a:endParaRPr lang="en-IN" sz="2200" i="1" spc="1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24815" marR="182880" indent="-342900">
              <a:lnSpc>
                <a:spcPct val="100600"/>
              </a:lnSpc>
              <a:spcBef>
                <a:spcPts val="120"/>
              </a:spcBef>
              <a:buFont typeface="Wingdings" panose="05000000000000000000" pitchFamily="2" charset="2"/>
              <a:buChar char="Ø"/>
            </a:pP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has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more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than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450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functions. </a:t>
            </a:r>
            <a:r>
              <a:rPr lang="en-IN" sz="2200" i="1" spc="-2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can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even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create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your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own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custom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functions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(by using</a:t>
            </a:r>
            <a:r>
              <a:rPr lang="en-IN" sz="2200" i="1" spc="-9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VBA)</a:t>
            </a:r>
          </a:p>
          <a:p>
            <a:pPr marL="81915" marR="182880">
              <a:lnSpc>
                <a:spcPct val="100600"/>
              </a:lnSpc>
              <a:spcBef>
                <a:spcPts val="120"/>
              </a:spcBef>
            </a:pPr>
            <a:endParaRPr lang="en-IN" sz="22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24815" marR="182880" indent="-342900">
              <a:lnSpc>
                <a:spcPct val="100600"/>
              </a:lnSpc>
              <a:spcBef>
                <a:spcPts val="120"/>
              </a:spcBef>
              <a:buFont typeface="Wingdings" panose="05000000000000000000" pitchFamily="2" charset="2"/>
              <a:buChar char="Ø"/>
            </a:pP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provides additional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assistance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when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create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formulas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by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displaying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 drop-down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list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that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contains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function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names and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range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names. The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items displayed in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list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are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determined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by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what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you’ve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already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typed. </a:t>
            </a:r>
          </a:p>
          <a:p>
            <a:pPr marL="424815" marR="182880" indent="-342900">
              <a:lnSpc>
                <a:spcPct val="100600"/>
              </a:lnSpc>
              <a:spcBef>
                <a:spcPts val="120"/>
              </a:spcBef>
              <a:buFont typeface="Wingdings" panose="05000000000000000000" pitchFamily="2" charset="2"/>
              <a:buChar char="Ø"/>
            </a:pPr>
            <a:endParaRPr lang="en-IN" sz="2200" i="1" spc="1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24815" marR="182880" indent="-342900">
              <a:lnSpc>
                <a:spcPct val="100600"/>
              </a:lnSpc>
              <a:spcBef>
                <a:spcPts val="120"/>
              </a:spcBef>
              <a:buFont typeface="Wingdings" panose="05000000000000000000" pitchFamily="2" charset="2"/>
              <a:buChar char="Ø"/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example,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you’re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entering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then type the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letters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SU,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you’ll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see the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drop-down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list.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type an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additional </a:t>
            </a:r>
            <a:r>
              <a:rPr lang="en-IN" sz="22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letter,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list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shortened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show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only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matching functions. </a:t>
            </a:r>
            <a:r>
              <a:rPr lang="en-IN" sz="2200" i="1" spc="-60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have Excel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autocomplete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an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entry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that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list,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use the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navigation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keys to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highlight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entry,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then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press</a:t>
            </a:r>
            <a:r>
              <a:rPr lang="en-IN" sz="2200" i="1" spc="-1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-25" dirty="0">
                <a:latin typeface="Segoe UI" panose="020B0502040204020203" pitchFamily="34" charset="0"/>
                <a:cs typeface="Segoe UI" panose="020B0502040204020203" pitchFamily="34" charset="0"/>
              </a:rPr>
              <a:t>Tab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81915" marR="182880">
              <a:lnSpc>
                <a:spcPct val="100600"/>
              </a:lnSpc>
              <a:spcBef>
                <a:spcPts val="120"/>
              </a:spcBef>
            </a:pPr>
            <a:endParaRPr lang="en-IN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81915" marR="182880">
              <a:lnSpc>
                <a:spcPct val="100600"/>
              </a:lnSpc>
              <a:spcBef>
                <a:spcPts val="120"/>
              </a:spcBef>
            </a:pPr>
            <a:endParaRPr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5191898"/>
      </p:ext>
    </p:extLst>
  </p:cSld>
  <p:clrMapOvr>
    <a:masterClrMapping/>
  </p:clrMapOvr>
  <p:transition spd="slow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9"/>
            <a:ext cx="8003286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Entering Formulas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C138D0F-68C3-4F73-8F96-CE6C5F9B2253}"/>
              </a:ext>
            </a:extLst>
          </p:cNvPr>
          <p:cNvSpPr txBox="1"/>
          <p:nvPr/>
        </p:nvSpPr>
        <p:spPr>
          <a:xfrm>
            <a:off x="769376" y="1732006"/>
            <a:ext cx="11031793" cy="3131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325" marR="5080" indent="-302260">
              <a:lnSpc>
                <a:spcPct val="150000"/>
              </a:lnSpc>
              <a:spcBef>
                <a:spcPts val="183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Every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formula must begin with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an equal sign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to inform Excel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that 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cell contains a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formula rather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than</a:t>
            </a:r>
            <a:r>
              <a:rPr lang="en-IN" sz="2300" i="1" spc="-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50000"/>
              </a:lnSpc>
              <a:buFont typeface="Wingdings"/>
              <a:buChar char=""/>
              <a:tabLst>
                <a:tab pos="314960" algn="l"/>
              </a:tabLst>
            </a:pP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provides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two 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ways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enter a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formula into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a cell: </a:t>
            </a:r>
            <a:r>
              <a:rPr lang="en-IN" sz="23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manually,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or by pointing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cell</a:t>
            </a:r>
            <a:r>
              <a:rPr lang="en-IN" sz="2300" i="1" spc="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references</a:t>
            </a:r>
          </a:p>
          <a:p>
            <a:pPr marL="314325" indent="-302260">
              <a:lnSpc>
                <a:spcPct val="150000"/>
              </a:lnSpc>
              <a:buFont typeface="Wingdings"/>
              <a:buChar char=""/>
              <a:tabLst>
                <a:tab pos="314960" algn="l"/>
              </a:tabLst>
            </a:pP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Formula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AutoComplete feature makes entering formulas easier than</a:t>
            </a:r>
            <a:r>
              <a:rPr lang="en-IN" sz="2300" i="1" spc="-2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ever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IN" sz="19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5990188"/>
      </p:ext>
    </p:extLst>
  </p:cSld>
  <p:clrMapOvr>
    <a:masterClrMapping/>
  </p:clrMapOvr>
  <p:transition spd="slow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9"/>
            <a:ext cx="8003286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Entering Formulas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C138D0F-68C3-4F73-8F96-CE6C5F9B2253}"/>
              </a:ext>
            </a:extLst>
          </p:cNvPr>
          <p:cNvSpPr txBox="1"/>
          <p:nvPr/>
        </p:nvSpPr>
        <p:spPr>
          <a:xfrm>
            <a:off x="766919" y="1767899"/>
            <a:ext cx="11031793" cy="3787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325" marR="5080" indent="-302260">
              <a:lnSpc>
                <a:spcPct val="150000"/>
              </a:lnSpc>
              <a:spcBef>
                <a:spcPts val="183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Every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formula must begin with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an equal sign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to inform Excel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that 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cell contains a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formula rather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than</a:t>
            </a:r>
            <a:r>
              <a:rPr lang="en-IN" sz="2300" i="1" spc="-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50000"/>
              </a:lnSpc>
              <a:buFont typeface="Wingdings"/>
              <a:buChar char=""/>
              <a:tabLst>
                <a:tab pos="314960" algn="l"/>
              </a:tabLst>
            </a:pP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provides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two 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ways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enter a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formula into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a cell: </a:t>
            </a:r>
            <a:r>
              <a:rPr lang="en-IN" sz="23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manually,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or by pointing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cell</a:t>
            </a:r>
            <a:r>
              <a:rPr lang="en-IN" sz="2300" i="1" spc="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references</a:t>
            </a:r>
          </a:p>
          <a:p>
            <a:pPr marL="314325" indent="-302260">
              <a:lnSpc>
                <a:spcPct val="150000"/>
              </a:lnSpc>
              <a:buFont typeface="Wingdings"/>
              <a:buChar char=""/>
              <a:tabLst>
                <a:tab pos="314960" algn="l"/>
              </a:tabLst>
            </a:pP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Formula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AutoComplete feature makes entering formulas easier than</a:t>
            </a:r>
            <a:r>
              <a:rPr lang="en-IN" sz="2300" i="1" spc="-2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ever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50000"/>
              </a:lnSpc>
              <a:spcBef>
                <a:spcPts val="1695"/>
              </a:spcBef>
            </a:pPr>
            <a:endParaRPr lang="en-IN" sz="19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IN" sz="19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8655144"/>
      </p:ext>
    </p:extLst>
  </p:cSld>
  <p:clrMapOvr>
    <a:masterClrMapping/>
  </p:clrMapOvr>
  <p:transition spd="slow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9"/>
            <a:ext cx="8003286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Entering Formulas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C138D0F-68C3-4F73-8F96-CE6C5F9B2253}"/>
              </a:ext>
            </a:extLst>
          </p:cNvPr>
          <p:cNvSpPr txBox="1"/>
          <p:nvPr/>
        </p:nvSpPr>
        <p:spPr>
          <a:xfrm>
            <a:off x="865246" y="1555025"/>
            <a:ext cx="11031793" cy="5120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50000"/>
              </a:lnSpc>
              <a:spcBef>
                <a:spcPts val="1695"/>
              </a:spcBef>
            </a:pPr>
            <a:r>
              <a:rPr lang="en-IN" sz="22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Formula </a:t>
            </a:r>
            <a:r>
              <a:rPr lang="en-IN" sz="2200" b="1" i="1" u="heavy" spc="-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AutoComplete </a:t>
            </a:r>
            <a:r>
              <a:rPr lang="en-IN" sz="22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includes </a:t>
            </a:r>
            <a:r>
              <a:rPr lang="en-IN" sz="2200" b="1" i="1" u="heavy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2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following</a:t>
            </a:r>
            <a:r>
              <a:rPr lang="en-IN" sz="2200" b="1" i="1" u="heavy" spc="-14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items: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50000"/>
              </a:lnSpc>
              <a:buFont typeface="Wingdings"/>
              <a:buChar char=""/>
              <a:tabLst>
                <a:tab pos="314960" algn="l"/>
              </a:tabLst>
            </a:pP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Excel built-in</a:t>
            </a:r>
            <a:r>
              <a:rPr lang="en-IN" sz="2200" i="1" spc="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functions</a:t>
            </a:r>
          </a:p>
          <a:p>
            <a:pPr marL="314325" indent="-302260">
              <a:lnSpc>
                <a:spcPct val="150000"/>
              </a:lnSpc>
              <a:buFont typeface="Wingdings"/>
              <a:buChar char=""/>
              <a:tabLst>
                <a:tab pos="314960" algn="l"/>
              </a:tabLst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User-defined</a:t>
            </a:r>
            <a:r>
              <a:rPr lang="en-IN" sz="2200" i="1" spc="-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functions</a:t>
            </a:r>
            <a:r>
              <a:rPr lang="en-IN" sz="22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(functions</a:t>
            </a:r>
            <a:r>
              <a:rPr lang="en-IN" sz="2200" i="1" spc="-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defined</a:t>
            </a:r>
            <a:r>
              <a:rPr lang="en-IN" sz="2200" i="1" spc="-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by</a:t>
            </a:r>
            <a:r>
              <a:rPr lang="en-IN" sz="22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user</a:t>
            </a:r>
            <a:r>
              <a:rPr lang="en-IN" sz="22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through</a:t>
            </a:r>
            <a:r>
              <a:rPr lang="en-IN" sz="22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VBA</a:t>
            </a:r>
            <a:r>
              <a:rPr lang="en-IN" sz="2200" i="1" spc="-9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lang="en-IN" sz="22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other</a:t>
            </a:r>
            <a:r>
              <a:rPr lang="en-IN" sz="22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methods)</a:t>
            </a:r>
          </a:p>
          <a:p>
            <a:pPr marL="314325" marR="10160" indent="-302260">
              <a:lnSpc>
                <a:spcPct val="150000"/>
              </a:lnSpc>
              <a:spcBef>
                <a:spcPts val="114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Defined names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(cells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or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range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named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using the Formulas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 Defined Names 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Define Name command)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50000"/>
              </a:lnSpc>
              <a:buFont typeface="Wingdings"/>
              <a:buChar char=""/>
              <a:tabLst>
                <a:tab pos="314960" algn="l"/>
              </a:tabLst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Enumerated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arguments that use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value to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represent 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an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option (only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few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functions use</a:t>
            </a:r>
            <a:r>
              <a:rPr lang="en-IN" sz="2200" i="1" spc="5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such</a:t>
            </a:r>
          </a:p>
          <a:p>
            <a:pPr marL="314325">
              <a:lnSpc>
                <a:spcPct val="150000"/>
              </a:lnSpc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arguments, and 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AGGREGATE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one of</a:t>
            </a:r>
            <a:r>
              <a:rPr lang="en-IN" sz="2200" i="1" spc="-2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them)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50000"/>
              </a:lnSpc>
              <a:buFont typeface="Wingdings"/>
              <a:buChar char=""/>
              <a:tabLst>
                <a:tab pos="314960" algn="l"/>
              </a:tabLst>
            </a:pPr>
            <a:r>
              <a:rPr lang="en-IN" sz="22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Table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structure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references (used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identify portions of a</a:t>
            </a:r>
            <a:r>
              <a:rPr lang="en-IN" sz="2200" i="1" spc="-1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table)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4069098"/>
      </p:ext>
    </p:extLst>
  </p:cSld>
  <p:clrMapOvr>
    <a:masterClrMapping/>
  </p:clrMapOvr>
  <p:transition spd="slow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7" y="681039"/>
            <a:ext cx="5459363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Using Cell Reference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458668D-3624-406F-BDEF-DBCE5E67B455}"/>
              </a:ext>
            </a:extLst>
          </p:cNvPr>
          <p:cNvSpPr txBox="1"/>
          <p:nvPr/>
        </p:nvSpPr>
        <p:spPr>
          <a:xfrm>
            <a:off x="808442" y="1624195"/>
            <a:ext cx="10406348" cy="5516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8255">
              <a:lnSpc>
                <a:spcPct val="101800"/>
              </a:lnSpc>
              <a:spcBef>
                <a:spcPts val="1785"/>
              </a:spcBef>
            </a:pP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Even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though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can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enter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references by typing in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entire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formula, Excel provides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another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method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of entering the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same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that is generally</a:t>
            </a:r>
            <a:r>
              <a:rPr lang="en-IN" sz="2000" i="1" spc="18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easier, </a:t>
            </a:r>
            <a:r>
              <a:rPr lang="en-IN" sz="20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faster,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less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error prone.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lang="en-IN" sz="2000" i="1" spc="-8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enter the formula =SUM(A1+A2) into cell A3, follow these</a:t>
            </a:r>
            <a:r>
              <a:rPr lang="en-IN" sz="2000" i="1" spc="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steps:</a:t>
            </a: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14655" indent="-402590">
              <a:lnSpc>
                <a:spcPct val="100000"/>
              </a:lnSpc>
              <a:buAutoNum type="arabicPeriod"/>
              <a:tabLst>
                <a:tab pos="414655" algn="l"/>
                <a:tab pos="415290" algn="l"/>
              </a:tabLst>
            </a:pP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Move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 cell </a:t>
            </a:r>
            <a:r>
              <a:rPr lang="en-IN" sz="20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pointer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cell</a:t>
            </a:r>
            <a:r>
              <a:rPr lang="en-IN" sz="2000" i="1" spc="1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A3.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14655" indent="-402590">
              <a:lnSpc>
                <a:spcPct val="150000"/>
              </a:lnSpc>
              <a:spcBef>
                <a:spcPts val="15"/>
              </a:spcBef>
              <a:buAutoNum type="arabicPeriod"/>
              <a:tabLst>
                <a:tab pos="414655" algn="l"/>
                <a:tab pos="415290" algn="l"/>
              </a:tabLst>
            </a:pPr>
            <a:r>
              <a:rPr lang="en-IN" sz="20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Type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an </a:t>
            </a:r>
            <a:r>
              <a:rPr lang="en-IN" sz="20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equal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sign (=SUM) to </a:t>
            </a:r>
            <a:r>
              <a:rPr lang="en-IN" sz="20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begin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 formula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14655" marR="5080" indent="-402590">
              <a:lnSpc>
                <a:spcPct val="150000"/>
              </a:lnSpc>
              <a:spcBef>
                <a:spcPts val="45"/>
              </a:spcBef>
              <a:buAutoNum type="arabicPeriod"/>
              <a:tabLst>
                <a:tab pos="414655" algn="l"/>
                <a:tab pos="415290" algn="l"/>
              </a:tabLst>
            </a:pP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Press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up arrow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twice. As you press this </a:t>
            </a:r>
            <a:r>
              <a:rPr lang="en-IN" sz="20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key,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displays a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moving border around cell A1,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reference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appears in cell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A3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and in the Formula</a:t>
            </a:r>
            <a:r>
              <a:rPr lang="en-IN" sz="2000" i="1" spc="4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bar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14655" indent="-402590">
              <a:lnSpc>
                <a:spcPct val="150000"/>
              </a:lnSpc>
              <a:buAutoNum type="arabicPeriod"/>
              <a:tabLst>
                <a:tab pos="414655" algn="l"/>
                <a:tab pos="415290" algn="l"/>
              </a:tabLst>
            </a:pPr>
            <a:r>
              <a:rPr lang="en-IN" sz="20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Type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plus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sign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(+).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solid </a:t>
            </a:r>
            <a:r>
              <a:rPr lang="en-IN" sz="2000" i="1" spc="-5" dirty="0" err="1">
                <a:latin typeface="Segoe UI" panose="020B0502040204020203" pitchFamily="34" charset="0"/>
                <a:cs typeface="Segoe UI" panose="020B0502040204020203" pitchFamily="34" charset="0"/>
              </a:rPr>
              <a:t>color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 border replaces the faint</a:t>
            </a:r>
            <a:r>
              <a:rPr lang="en-IN" sz="2000" i="1" spc="40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border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14655" marR="7620" indent="-402590">
              <a:lnSpc>
                <a:spcPct val="150000"/>
              </a:lnSpc>
              <a:spcBef>
                <a:spcPts val="45"/>
              </a:spcBef>
              <a:buAutoNum type="arabicPeriod"/>
              <a:tabLst>
                <a:tab pos="414655" algn="l"/>
                <a:tab pos="415290" algn="l"/>
              </a:tabLst>
            </a:pP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Press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up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arrow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again.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moving border encompasses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A2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adds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that cell address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formula.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14655" indent="-402590">
              <a:lnSpc>
                <a:spcPct val="150000"/>
              </a:lnSpc>
              <a:buAutoNum type="arabicPeriod"/>
              <a:tabLst>
                <a:tab pos="414655" algn="l"/>
                <a:tab pos="415290" algn="l"/>
              </a:tabLst>
            </a:pP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Press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Enter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end the</a:t>
            </a:r>
            <a:r>
              <a:rPr lang="en-IN" sz="2000" i="1" spc="1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formula.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3296794"/>
      </p:ext>
    </p:extLst>
  </p:cSld>
  <p:clrMapOvr>
    <a:masterClrMapping/>
  </p:clrMapOvr>
  <p:transition spd="slow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9" y="681039"/>
            <a:ext cx="525780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Formulas for Tables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458668D-3624-406F-BDEF-DBCE5E67B455}"/>
              </a:ext>
            </a:extLst>
          </p:cNvPr>
          <p:cNvSpPr txBox="1"/>
          <p:nvPr/>
        </p:nvSpPr>
        <p:spPr>
          <a:xfrm>
            <a:off x="825647" y="1605665"/>
            <a:ext cx="10483907" cy="2867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885"/>
              </a:spcBef>
            </a:pPr>
            <a:r>
              <a:rPr lang="en-IN" sz="2400" b="1" i="1" dirty="0">
                <a:latin typeface="Segoe UI" panose="020B0502040204020203" pitchFamily="34" charset="0"/>
                <a:cs typeface="Segoe UI" panose="020B0502040204020203" pitchFamily="34" charset="0"/>
              </a:rPr>
              <a:t>Pasting range </a:t>
            </a:r>
            <a:r>
              <a:rPr lang="en-IN" sz="2400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names </a:t>
            </a:r>
            <a:r>
              <a:rPr lang="en-IN" sz="2400" b="1" i="1" dirty="0">
                <a:latin typeface="Segoe UI" panose="020B0502040204020203" pitchFamily="34" charset="0"/>
                <a:cs typeface="Segoe UI" panose="020B0502040204020203" pitchFamily="34" charset="0"/>
              </a:rPr>
              <a:t>into</a:t>
            </a:r>
            <a:r>
              <a:rPr lang="en-IN" sz="2400" b="1" i="1" spc="2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formulas</a:t>
            </a:r>
            <a:endParaRPr lang="en-IN" sz="2400" b="1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7620" algn="just">
              <a:lnSpc>
                <a:spcPct val="111600"/>
              </a:lnSpc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7620" indent="-342900" algn="just">
              <a:lnSpc>
                <a:spcPct val="111600"/>
              </a:lnSpc>
              <a:buFont typeface="Wingdings" panose="05000000000000000000" pitchFamily="2" charset="2"/>
              <a:buChar char="Ø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your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formula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uses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named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or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ranges,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you can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either type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name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 place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address, or choose</a:t>
            </a:r>
            <a:r>
              <a:rPr lang="en-IN" sz="2400" i="1" spc="1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name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from a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list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have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insert the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name for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automatically.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9256500"/>
      </p:ext>
    </p:extLst>
  </p:cSld>
  <p:clrMapOvr>
    <a:masterClrMapping/>
  </p:clrMapOvr>
  <p:transition spd="slow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9" y="681039"/>
            <a:ext cx="525780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Formulas for Tables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458668D-3624-406F-BDEF-DBCE5E67B455}"/>
              </a:ext>
            </a:extLst>
          </p:cNvPr>
          <p:cNvSpPr txBox="1"/>
          <p:nvPr/>
        </p:nvSpPr>
        <p:spPr>
          <a:xfrm>
            <a:off x="813358" y="1605665"/>
            <a:ext cx="10483907" cy="3999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algn="just">
              <a:lnSpc>
                <a:spcPct val="100000"/>
              </a:lnSpc>
            </a:pPr>
            <a:r>
              <a:rPr lang="en-IN" sz="2300" b="1" i="1" u="heavy" spc="-2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Two </a:t>
            </a:r>
            <a:r>
              <a:rPr lang="en-IN" sz="23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ways </a:t>
            </a:r>
            <a:r>
              <a:rPr lang="en-IN" sz="23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insert </a:t>
            </a:r>
            <a:r>
              <a:rPr lang="en-IN" sz="23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name into </a:t>
            </a:r>
            <a:r>
              <a:rPr lang="en-IN" sz="23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formula </a:t>
            </a:r>
            <a:r>
              <a:rPr lang="en-IN" sz="23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are</a:t>
            </a:r>
            <a:r>
              <a:rPr lang="en-IN" sz="2300" b="1" i="1" u="heavy" spc="27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available: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4965" marR="5080" indent="-342900" algn="just">
              <a:lnSpc>
                <a:spcPct val="111600"/>
              </a:lnSpc>
              <a:buFont typeface="Wingdings" panose="05000000000000000000" pitchFamily="2" charset="2"/>
              <a:buChar char="Ø"/>
              <a:tabLst>
                <a:tab pos="314960" algn="l"/>
              </a:tabLst>
            </a:pPr>
            <a:endParaRPr lang="en-IN" sz="23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4965" marR="5080" indent="-342900" algn="just">
              <a:lnSpc>
                <a:spcPct val="111600"/>
              </a:lnSpc>
              <a:buFont typeface="Wingdings" panose="05000000000000000000" pitchFamily="2" charset="2"/>
              <a:buChar char="Ø"/>
              <a:tabLst>
                <a:tab pos="314960" algn="l"/>
              </a:tabLst>
            </a:pP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Select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name from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drop-down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list. </a:t>
            </a:r>
            <a:r>
              <a:rPr lang="en-IN" sz="2300" i="1" spc="-8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use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method,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must know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at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least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first character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name.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When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you’re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entering the formula,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type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first character and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then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select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name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from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drop-down</a:t>
            </a:r>
            <a:r>
              <a:rPr lang="en-IN" sz="2300" i="1" spc="3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list.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4965" marR="6350" indent="-342900" algn="just">
              <a:lnSpc>
                <a:spcPct val="111600"/>
              </a:lnSpc>
              <a:buFont typeface="Wingdings" panose="05000000000000000000" pitchFamily="2" charset="2"/>
              <a:buChar char="Ø"/>
              <a:tabLst>
                <a:tab pos="314960" algn="l"/>
              </a:tabLst>
            </a:pPr>
            <a:endParaRPr lang="en-IN" sz="23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4965" marR="6350" indent="-342900" algn="just">
              <a:lnSpc>
                <a:spcPct val="111600"/>
              </a:lnSpc>
              <a:buFont typeface="Wingdings" panose="05000000000000000000" pitchFamily="2" charset="2"/>
              <a:buChar char="Ø"/>
              <a:tabLst>
                <a:tab pos="314960" algn="l"/>
              </a:tabLst>
            </a:pP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Press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F3.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Paste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Name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dialog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box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appears. Select the name from the list and then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OK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(or just double-click the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name). Excel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enters the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name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into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your</a:t>
            </a:r>
            <a:r>
              <a:rPr lang="en-IN" sz="2300" i="1" spc="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formula.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0620203"/>
      </p:ext>
    </p:extLst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8"/>
            <a:ext cx="791718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Formula – Understanding Basics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198" y="1698718"/>
            <a:ext cx="9763432" cy="3460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marR="5080" indent="-342900" algn="just">
              <a:lnSpc>
                <a:spcPct val="102099"/>
              </a:lnSpc>
              <a:spcBef>
                <a:spcPts val="1790"/>
              </a:spcBef>
              <a:buFont typeface="Wingdings" panose="05000000000000000000" pitchFamily="2" charset="2"/>
              <a:buChar char="Ø"/>
            </a:pP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What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makes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any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spreadsheet program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powerful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most useful is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"Formulas", had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it not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been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 Excel's Formula's it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would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have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just been another</a:t>
            </a:r>
            <a:r>
              <a:rPr lang="en-IN" sz="2300" i="1" spc="4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"Word-processor“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6985" indent="-342900" algn="just">
              <a:lnSpc>
                <a:spcPct val="101600"/>
              </a:lnSpc>
              <a:buFont typeface="Wingdings" panose="05000000000000000000" pitchFamily="2" charset="2"/>
              <a:buChar char="Ø"/>
            </a:pPr>
            <a:r>
              <a:rPr lang="en-IN" sz="2300" i="1" spc="-4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use formulas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your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worksheets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calculate results from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data stored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worksheet. </a:t>
            </a:r>
            <a:r>
              <a:rPr lang="en-IN" sz="23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When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data changes,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formulas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calculate updated results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with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no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extra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effort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on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your</a:t>
            </a:r>
            <a:r>
              <a:rPr lang="en-IN" sz="2300" i="1" spc="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part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3C5DB634-0669-428D-B2A8-B77DB6E9C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1534" y="4585745"/>
            <a:ext cx="7568932" cy="182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25182836"/>
      </p:ext>
    </p:extLst>
  </p:cSld>
  <p:clrMapOvr>
    <a:masterClrMapping/>
  </p:clrMapOvr>
  <p:transition spd="slow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7" y="681039"/>
            <a:ext cx="401402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Common Errors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458668D-3624-406F-BDEF-DBCE5E67B455}"/>
              </a:ext>
            </a:extLst>
          </p:cNvPr>
          <p:cNvSpPr txBox="1"/>
          <p:nvPr/>
        </p:nvSpPr>
        <p:spPr>
          <a:xfrm>
            <a:off x="790137" y="2018621"/>
            <a:ext cx="10108921" cy="3270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325" indent="-302260">
              <a:lnSpc>
                <a:spcPct val="100000"/>
              </a:lnSpc>
              <a:spcBef>
                <a:spcPts val="1835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All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arguments not</a:t>
            </a:r>
            <a:r>
              <a:rPr lang="en-IN" sz="2400" i="1" spc="1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provided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50"/>
              </a:spcBef>
              <a:buFont typeface="Wingdings"/>
              <a:buChar char=""/>
              <a:tabLst>
                <a:tab pos="314960" algn="l"/>
              </a:tabLst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5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Separators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(commas)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placed</a:t>
            </a:r>
            <a:r>
              <a:rPr lang="en-IN" sz="2400" i="1" spc="204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incorrectly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0"/>
              </a:spcBef>
              <a:buFont typeface="Wingdings"/>
              <a:buChar char=""/>
              <a:tabLst>
                <a:tab pos="314960" algn="l"/>
              </a:tabLst>
            </a:pPr>
            <a:endParaRPr lang="en-IN" sz="24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Required number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brackets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not</a:t>
            </a:r>
            <a:r>
              <a:rPr lang="en-IN" sz="2400" i="1" spc="19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closed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Font typeface="Wingdings"/>
              <a:buChar char=""/>
              <a:tabLst>
                <a:tab pos="314960" algn="l"/>
              </a:tabLst>
            </a:pPr>
            <a:endParaRPr lang="en-IN" sz="24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Relative References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added where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an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absolute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reference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may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be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required</a:t>
            </a:r>
          </a:p>
          <a:p>
            <a:pPr marL="355600" marR="5080" indent="-342900" algn="just">
              <a:lnSpc>
                <a:spcPct val="91100"/>
              </a:lnSpc>
              <a:spcBef>
                <a:spcPts val="1820"/>
              </a:spcBef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3680872"/>
      </p:ext>
    </p:extLst>
  </p:cSld>
  <p:clrMapOvr>
    <a:masterClrMapping/>
  </p:clrMapOvr>
  <p:transition spd="slow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56750" y="681038"/>
            <a:ext cx="736166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Advanced Naming Technique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458668D-3624-406F-BDEF-DBCE5E67B455}"/>
              </a:ext>
            </a:extLst>
          </p:cNvPr>
          <p:cNvSpPr txBox="1"/>
          <p:nvPr/>
        </p:nvSpPr>
        <p:spPr>
          <a:xfrm>
            <a:off x="583791" y="1857800"/>
            <a:ext cx="10536494" cy="419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42900" algn="just">
              <a:lnSpc>
                <a:spcPct val="100000"/>
              </a:lnSpc>
              <a:spcBef>
                <a:spcPts val="1835"/>
              </a:spcBef>
              <a:buFont typeface="Wingdings" panose="05000000000000000000" pitchFamily="2" charset="2"/>
              <a:buChar char="Ø"/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Using range names can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make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your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formulas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easier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understand</a:t>
            </a:r>
            <a:r>
              <a:rPr lang="en-IN" sz="2400" i="1" spc="1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modify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even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help prevent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errors.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Dealing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with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meaningful name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such as </a:t>
            </a:r>
            <a:r>
              <a:rPr lang="en-IN" sz="2400" i="1" spc="10" dirty="0" err="1">
                <a:latin typeface="Segoe UI" panose="020B0502040204020203" pitchFamily="34" charset="0"/>
                <a:cs typeface="Segoe UI" panose="020B0502040204020203" pitchFamily="34" charset="0"/>
              </a:rPr>
              <a:t>AnnualSales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much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easier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than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dealing with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range reference, such as</a:t>
            </a:r>
            <a:r>
              <a:rPr lang="en-IN" sz="2400" i="1" spc="19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AB12:AB68</a:t>
            </a: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 algn="just">
              <a:lnSpc>
                <a:spcPct val="101400"/>
              </a:lnSpc>
              <a:buFont typeface="Wingdings" panose="05000000000000000000" pitchFamily="2" charset="2"/>
              <a:buChar char="Ø"/>
            </a:pPr>
            <a:r>
              <a:rPr lang="en-IN" sz="2400" i="1" spc="-4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can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give a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name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an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item that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doesn’t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appear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cell.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example,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formulas in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your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worksheet use a sales tax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rate, you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would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probably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insert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tax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rate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value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into a cell and use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reference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 your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formulas. </a:t>
            </a:r>
            <a:r>
              <a:rPr lang="en-IN" sz="2400" i="1" spc="-8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make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things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easier,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would probably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also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name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this cell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something similar to</a:t>
            </a:r>
            <a:r>
              <a:rPr lang="en-IN" sz="2400" i="1" spc="15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15" dirty="0" err="1">
                <a:latin typeface="Segoe UI" panose="020B0502040204020203" pitchFamily="34" charset="0"/>
                <a:cs typeface="Segoe UI" panose="020B0502040204020203" pitchFamily="34" charset="0"/>
              </a:rPr>
              <a:t>SalesTax</a:t>
            </a:r>
            <a:r>
              <a:rPr lang="en-IN" sz="24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9390700"/>
      </p:ext>
    </p:extLst>
  </p:cSld>
  <p:clrMapOvr>
    <a:masterClrMapping/>
  </p:clrMapOvr>
  <p:transition spd="slow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56750" y="681038"/>
            <a:ext cx="736166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Advanced Naming Technique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458668D-3624-406F-BDEF-DBCE5E67B455}"/>
              </a:ext>
            </a:extLst>
          </p:cNvPr>
          <p:cNvSpPr txBox="1"/>
          <p:nvPr/>
        </p:nvSpPr>
        <p:spPr>
          <a:xfrm>
            <a:off x="583791" y="1735823"/>
            <a:ext cx="10536494" cy="5062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1430655">
              <a:lnSpc>
                <a:spcPct val="102099"/>
              </a:lnSpc>
              <a:spcBef>
                <a:spcPts val="1790"/>
              </a:spcBef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Choose Formulas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Defined Names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Define Name.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New </a:t>
            </a:r>
          </a:p>
          <a:p>
            <a:pPr marL="12700" marR="1430655">
              <a:lnSpc>
                <a:spcPct val="102099"/>
              </a:lnSpc>
              <a:spcBef>
                <a:spcPts val="1790"/>
              </a:spcBef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Name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dialog box appears.</a:t>
            </a:r>
          </a:p>
          <a:p>
            <a:pPr marL="314325" indent="-302260">
              <a:lnSpc>
                <a:spcPct val="100000"/>
              </a:lnSpc>
              <a:spcBef>
                <a:spcPts val="20"/>
              </a:spcBef>
              <a:buFont typeface="Wingdings"/>
              <a:buChar char=""/>
              <a:tabLst>
                <a:tab pos="314960" algn="l"/>
              </a:tabLst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Enter the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name (in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case, </a:t>
            </a:r>
            <a:r>
              <a:rPr lang="en-IN" sz="2400" i="1" spc="-15" dirty="0" err="1">
                <a:latin typeface="Segoe UI" panose="020B0502040204020203" pitchFamily="34" charset="0"/>
                <a:cs typeface="Segoe UI" panose="020B0502040204020203" pitchFamily="34" charset="0"/>
              </a:rPr>
              <a:t>SalesTax</a:t>
            </a:r>
            <a:r>
              <a:rPr lang="en-IN" sz="24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)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into 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Name</a:t>
            </a:r>
            <a:r>
              <a:rPr lang="en-IN" sz="2400" i="1" spc="3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field.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>
              <a:lnSpc>
                <a:spcPts val="2330"/>
              </a:lnSpc>
              <a:spcBef>
                <a:spcPts val="60"/>
              </a:spcBef>
              <a:buFont typeface="Wingdings"/>
              <a:buChar char=""/>
              <a:tabLst>
                <a:tab pos="314960" algn="l"/>
              </a:tabLst>
            </a:pPr>
            <a:endParaRPr lang="en-IN" sz="24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>
              <a:lnSpc>
                <a:spcPts val="2330"/>
              </a:lnSpc>
              <a:spcBef>
                <a:spcPts val="6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Select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scope in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which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name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will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be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valid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(either the entire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workbook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or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specific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worksheet)</a:t>
            </a:r>
          </a:p>
          <a:p>
            <a:pPr marL="314325" indent="-302260">
              <a:lnSpc>
                <a:spcPts val="2215"/>
              </a:lnSpc>
              <a:buFont typeface="Wingdings"/>
              <a:buChar char=""/>
              <a:tabLst>
                <a:tab pos="314960" algn="l"/>
              </a:tabLst>
            </a:pPr>
            <a:endParaRPr lang="en-IN" sz="24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ts val="2215"/>
              </a:lnSpc>
              <a:buFont typeface="Wingdings"/>
              <a:buChar char=""/>
              <a:tabLst>
                <a:tab pos="314960" algn="l"/>
              </a:tabLst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Click</a:t>
            </a:r>
            <a:r>
              <a:rPr lang="en-IN" sz="2400" i="1" spc="1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IN" sz="2400" i="1" spc="1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Refers</a:t>
            </a:r>
            <a:r>
              <a:rPr lang="en-IN" sz="2400" i="1" spc="15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85" dirty="0">
                <a:latin typeface="Segoe UI" panose="020B0502040204020203" pitchFamily="34" charset="0"/>
                <a:cs typeface="Segoe UI" panose="020B0502040204020203" pitchFamily="34" charset="0"/>
              </a:rPr>
              <a:t>To</a:t>
            </a:r>
            <a:r>
              <a:rPr lang="en-IN" sz="2400" i="1" spc="1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  <a:r>
              <a:rPr lang="en-IN" sz="2400" i="1" spc="1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box,</a:t>
            </a:r>
            <a:r>
              <a:rPr lang="en-IN" sz="2400" i="1" spc="1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delete</a:t>
            </a:r>
            <a:r>
              <a:rPr lang="en-IN" sz="2400" i="1" spc="1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its</a:t>
            </a:r>
            <a:r>
              <a:rPr lang="en-IN" sz="2400" i="1" spc="1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contents,</a:t>
            </a:r>
            <a:r>
              <a:rPr lang="en-IN" sz="2400" i="1" spc="1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</a:t>
            </a:r>
            <a:r>
              <a:rPr lang="en-IN" sz="2400" i="1" spc="1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replace</a:t>
            </a:r>
            <a:r>
              <a:rPr lang="en-IN" sz="2400" i="1" spc="1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IN" sz="2400" i="1" spc="1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old</a:t>
            </a:r>
            <a:r>
              <a:rPr lang="en-IN" sz="2400" i="1" spc="1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contents</a:t>
            </a:r>
            <a:r>
              <a:rPr lang="en-IN" sz="2400" i="1" spc="1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with</a:t>
            </a:r>
            <a:r>
              <a:rPr lang="en-IN" sz="2400" i="1" spc="1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400" i="1" spc="1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value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(such as</a:t>
            </a:r>
            <a:r>
              <a:rPr lang="en-IN" sz="2400" i="1" spc="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.075).</a:t>
            </a: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Font typeface="Wingdings"/>
              <a:buChar char=""/>
              <a:tabLst>
                <a:tab pos="314960" algn="l"/>
              </a:tabLst>
            </a:pPr>
            <a:endParaRPr lang="en-IN" sz="24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OK to close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New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Name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dialog box and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create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IN" sz="2400" i="1" spc="39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name.</a:t>
            </a: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8852794"/>
      </p:ext>
    </p:extLst>
  </p:cSld>
  <p:clrMapOvr>
    <a:masterClrMapping/>
  </p:clrMapOvr>
  <p:transition spd="slow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56750" y="681038"/>
            <a:ext cx="736166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Advanced Naming Technique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458668D-3624-406F-BDEF-DBCE5E67B455}"/>
              </a:ext>
            </a:extLst>
          </p:cNvPr>
          <p:cNvSpPr txBox="1"/>
          <p:nvPr/>
        </p:nvSpPr>
        <p:spPr>
          <a:xfrm>
            <a:off x="583791" y="1735823"/>
            <a:ext cx="10536494" cy="2947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1430655">
              <a:lnSpc>
                <a:spcPct val="102099"/>
              </a:lnSpc>
              <a:spcBef>
                <a:spcPts val="1790"/>
              </a:spcBef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Choose Formulas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Defined Names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Define Name.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New </a:t>
            </a:r>
          </a:p>
          <a:p>
            <a:pPr marL="12700" marR="1430655">
              <a:lnSpc>
                <a:spcPct val="102099"/>
              </a:lnSpc>
              <a:spcBef>
                <a:spcPts val="1790"/>
              </a:spcBef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Name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dialog box appears.</a:t>
            </a: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9525" indent="-342900">
              <a:lnSpc>
                <a:spcPct val="101099"/>
              </a:lnSpc>
              <a:buFont typeface="Wingdings" panose="05000000000000000000" pitchFamily="2" charset="2"/>
              <a:buChar char="Ø"/>
            </a:pPr>
            <a:r>
              <a:rPr lang="en-IN" sz="24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Type 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=</a:t>
            </a:r>
            <a:r>
              <a:rPr lang="en-IN" sz="2400" i="1" spc="-10" dirty="0" err="1">
                <a:latin typeface="Segoe UI" panose="020B0502040204020203" pitchFamily="34" charset="0"/>
                <a:cs typeface="Segoe UI" panose="020B0502040204020203" pitchFamily="34" charset="0"/>
              </a:rPr>
              <a:t>SalesTax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into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cell, this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simple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formula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returns 0.075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—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constant that you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defined. </a:t>
            </a:r>
            <a:r>
              <a:rPr lang="en-IN" sz="2400" i="1" spc="-60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can also use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this constant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formula, such as</a:t>
            </a:r>
            <a:r>
              <a:rPr lang="en-IN" sz="2400" i="1" spc="43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=A1*</a:t>
            </a:r>
            <a:r>
              <a:rPr lang="en-IN" sz="2400" i="1" spc="-10" dirty="0" err="1">
                <a:latin typeface="Segoe UI" panose="020B0502040204020203" pitchFamily="34" charset="0"/>
                <a:cs typeface="Segoe UI" panose="020B0502040204020203" pitchFamily="34" charset="0"/>
              </a:rPr>
              <a:t>SalesTax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2690976"/>
      </p:ext>
    </p:extLst>
  </p:cSld>
  <p:clrMapOvr>
    <a:masterClrMapping/>
  </p:clrMapOvr>
  <p:transition spd="slow"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56750" y="681038"/>
            <a:ext cx="736166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Advanced Naming Technique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458668D-3624-406F-BDEF-DBCE5E67B455}"/>
              </a:ext>
            </a:extLst>
          </p:cNvPr>
          <p:cNvSpPr txBox="1"/>
          <p:nvPr/>
        </p:nvSpPr>
        <p:spPr>
          <a:xfrm>
            <a:off x="583791" y="1853810"/>
            <a:ext cx="10536494" cy="4326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marR="5080" indent="-342900" algn="just">
              <a:lnSpc>
                <a:spcPct val="1016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addition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creating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named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constants, you can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also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create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named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formulas. Like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named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constants,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named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formulas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don’t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appear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worksheet. </a:t>
            </a:r>
            <a:r>
              <a:rPr lang="en-IN" sz="2400" i="1" spc="-5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create named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formulas the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same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way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create named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constants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—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by using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New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Name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dialog</a:t>
            </a:r>
            <a:r>
              <a:rPr lang="en-IN" sz="2400" i="1" spc="5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box.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 algn="just">
              <a:lnSpc>
                <a:spcPct val="1016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IN" sz="2400" i="1" spc="-8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create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named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 that calculates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monthly interest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rate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from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an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annual rate.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this case, the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name </a:t>
            </a:r>
            <a:r>
              <a:rPr lang="en-IN" sz="2400" i="1" dirty="0" err="1">
                <a:latin typeface="Segoe UI" panose="020B0502040204020203" pitchFamily="34" charset="0"/>
                <a:cs typeface="Segoe UI" panose="020B0502040204020203" pitchFamily="34" charset="0"/>
              </a:rPr>
              <a:t>MonthlyRate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refers to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 following</a:t>
            </a:r>
            <a:r>
              <a:rPr lang="en-IN" sz="2400" i="1" spc="40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formula: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=Sheet3!$B$1/12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 algn="just">
              <a:lnSpc>
                <a:spcPct val="1016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IN" sz="24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When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use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name </a:t>
            </a:r>
            <a:r>
              <a:rPr lang="en-IN" sz="2400" i="1" spc="5" dirty="0" err="1">
                <a:latin typeface="Segoe UI" panose="020B0502040204020203" pitchFamily="34" charset="0"/>
                <a:cs typeface="Segoe UI" panose="020B0502040204020203" pitchFamily="34" charset="0"/>
              </a:rPr>
              <a:t>MonthlyRate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in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formula, it uses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value in B1 divided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by</a:t>
            </a:r>
            <a:r>
              <a:rPr lang="en-IN" sz="2400" i="1" spc="4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12.</a:t>
            </a: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054443"/>
      </p:ext>
    </p:extLst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8"/>
            <a:ext cx="791718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Formula – Understanding Basics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198" y="1698718"/>
            <a:ext cx="9763432" cy="4311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marR="5080" indent="-342900" algn="just">
              <a:lnSpc>
                <a:spcPct val="1016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formula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special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code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entered into a cell. </a:t>
            </a:r>
          </a:p>
          <a:p>
            <a:pPr marL="355600" marR="5080" indent="-342900" algn="just">
              <a:lnSpc>
                <a:spcPct val="1016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It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performs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calculations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some type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and returns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result, which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displayed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cell. </a:t>
            </a:r>
          </a:p>
          <a:p>
            <a:pPr marL="355600" marR="5080" indent="-342900" algn="just">
              <a:lnSpc>
                <a:spcPct val="1016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Formulas use a variety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operators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worksheet functions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with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values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text.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values and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used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in formulas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can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be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located in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other cells,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which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makes changing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data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easy and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gives worksheets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their dynamic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nature.</a:t>
            </a: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3062812"/>
      </p:ext>
    </p:extLst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8"/>
            <a:ext cx="791718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Formula – Understanding Basics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197" y="1698718"/>
            <a:ext cx="10267337" cy="4057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formula can consist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of any of these</a:t>
            </a:r>
            <a:r>
              <a:rPr lang="en-IN" sz="2300" i="1" spc="1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elements:</a:t>
            </a: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Font typeface="Wingdings"/>
              <a:buChar char=""/>
              <a:tabLst>
                <a:tab pos="314960" algn="l"/>
              </a:tabLst>
            </a:pPr>
            <a:endParaRPr lang="en-IN" sz="23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Mathematical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operators,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such as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+ (for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addition) and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* (for</a:t>
            </a:r>
            <a:r>
              <a:rPr lang="en-IN" sz="2300" i="1" spc="4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multiplication)</a:t>
            </a:r>
          </a:p>
          <a:p>
            <a:pPr marL="314325" indent="-302260">
              <a:lnSpc>
                <a:spcPct val="100000"/>
              </a:lnSpc>
              <a:spcBef>
                <a:spcPts val="50"/>
              </a:spcBef>
              <a:buFont typeface="Wingdings"/>
              <a:buChar char=""/>
              <a:tabLst>
                <a:tab pos="314960" algn="l"/>
              </a:tabLst>
            </a:pPr>
            <a:endParaRPr lang="en-IN" sz="23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5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 references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(including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named cells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and</a:t>
            </a:r>
            <a:r>
              <a:rPr lang="en-IN" sz="2300" i="1" spc="2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ranges)</a:t>
            </a:r>
          </a:p>
          <a:p>
            <a:pPr marL="314325" indent="-302260">
              <a:lnSpc>
                <a:spcPct val="100000"/>
              </a:lnSpc>
              <a:spcBef>
                <a:spcPts val="20"/>
              </a:spcBef>
              <a:buFont typeface="Wingdings"/>
              <a:buChar char=""/>
              <a:tabLst>
                <a:tab pos="314960" algn="l"/>
              </a:tabLst>
            </a:pPr>
            <a:endParaRPr lang="en-IN" sz="2300" i="1" spc="-2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300" i="1" spc="-25" dirty="0">
                <a:latin typeface="Segoe UI" panose="020B0502040204020203" pitchFamily="34" charset="0"/>
                <a:cs typeface="Segoe UI" panose="020B0502040204020203" pitchFamily="34" charset="0"/>
              </a:rPr>
              <a:t>Values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lang="en-IN" sz="2300" i="1" spc="114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Font typeface="Wingdings"/>
              <a:buChar char=""/>
              <a:tabLst>
                <a:tab pos="314960" algn="l"/>
              </a:tabLst>
            </a:pPr>
            <a:endParaRPr lang="en-IN" sz="23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Worksheet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functions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(such as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SUM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lang="en-IN" sz="2300" i="1" spc="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AVERAGE)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4790862"/>
      </p:ext>
    </p:extLst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8"/>
            <a:ext cx="791718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Formula – Understanding Basics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198" y="1698718"/>
            <a:ext cx="9763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object 8">
            <a:extLst>
              <a:ext uri="{FF2B5EF4-FFF2-40B4-BE49-F238E27FC236}">
                <a16:creationId xmlns:a16="http://schemas.microsoft.com/office/drawing/2014/main" xmlns="" id="{B20DF966-2BCA-4C47-8915-359F7C880CBF}"/>
              </a:ext>
            </a:extLst>
          </p:cNvPr>
          <p:cNvSpPr txBox="1"/>
          <p:nvPr/>
        </p:nvSpPr>
        <p:spPr>
          <a:xfrm>
            <a:off x="870468" y="1732311"/>
            <a:ext cx="10283190" cy="11178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2099"/>
              </a:lnSpc>
              <a:spcBef>
                <a:spcPts val="1790"/>
              </a:spcBef>
            </a:pP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After you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enter a formula, the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displays 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calculated result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formula. </a:t>
            </a:r>
            <a:r>
              <a:rPr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itself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appears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Formula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bar when </a:t>
            </a:r>
            <a:r>
              <a:rPr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select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sz="2400" i="1" spc="459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sz="2400" i="1" dirty="0">
                <a:latin typeface="Segoe UI" panose="020B0502040204020203" pitchFamily="34" charset="0"/>
                <a:cs typeface="Segoe UI" panose="020B0502040204020203" pitchFamily="34" charset="0"/>
              </a:rPr>
              <a:t>cell</a:t>
            </a:r>
          </a:p>
        </p:txBody>
      </p:sp>
      <p:sp>
        <p:nvSpPr>
          <p:cNvPr id="11" name="object 9">
            <a:extLst>
              <a:ext uri="{FF2B5EF4-FFF2-40B4-BE49-F238E27FC236}">
                <a16:creationId xmlns:a16="http://schemas.microsoft.com/office/drawing/2014/main" xmlns="" id="{CA795FAD-D9D7-46F7-947F-EB7CEED5DD32}"/>
              </a:ext>
            </a:extLst>
          </p:cNvPr>
          <p:cNvSpPr/>
          <p:nvPr/>
        </p:nvSpPr>
        <p:spPr>
          <a:xfrm>
            <a:off x="1285875" y="3286594"/>
            <a:ext cx="8061959" cy="28041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>
            <a:extLst>
              <a:ext uri="{FF2B5EF4-FFF2-40B4-BE49-F238E27FC236}">
                <a16:creationId xmlns:a16="http://schemas.microsoft.com/office/drawing/2014/main" xmlns="" id="{81AEDD32-694D-4D8C-87E6-9196380255C3}"/>
              </a:ext>
            </a:extLst>
          </p:cNvPr>
          <p:cNvSpPr/>
          <p:nvPr/>
        </p:nvSpPr>
        <p:spPr>
          <a:xfrm>
            <a:off x="10597954" y="3703253"/>
            <a:ext cx="1001268" cy="7010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>
            <a:extLst>
              <a:ext uri="{FF2B5EF4-FFF2-40B4-BE49-F238E27FC236}">
                <a16:creationId xmlns:a16="http://schemas.microsoft.com/office/drawing/2014/main" xmlns="" id="{70EF7D3A-65F0-4A6E-B9C4-1256797AEE32}"/>
              </a:ext>
            </a:extLst>
          </p:cNvPr>
          <p:cNvSpPr txBox="1"/>
          <p:nvPr/>
        </p:nvSpPr>
        <p:spPr>
          <a:xfrm>
            <a:off x="10051916" y="4566754"/>
            <a:ext cx="2489978" cy="7359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417830" marR="5080" indent="-405765">
              <a:lnSpc>
                <a:spcPts val="2860"/>
              </a:lnSpc>
              <a:spcBef>
                <a:spcPts val="90"/>
              </a:spcBef>
            </a:pPr>
            <a:r>
              <a:rPr sz="2250" spc="15" dirty="0">
                <a:latin typeface="Segoe UI"/>
                <a:cs typeface="Segoe UI"/>
              </a:rPr>
              <a:t>Und</a:t>
            </a:r>
            <a:r>
              <a:rPr sz="2250" spc="20" dirty="0">
                <a:latin typeface="Segoe UI"/>
                <a:cs typeface="Segoe UI"/>
              </a:rPr>
              <a:t>e</a:t>
            </a:r>
            <a:r>
              <a:rPr sz="2250" spc="5" dirty="0">
                <a:latin typeface="Segoe UI"/>
                <a:cs typeface="Segoe UI"/>
              </a:rPr>
              <a:t>rs</a:t>
            </a:r>
            <a:r>
              <a:rPr sz="2250" dirty="0">
                <a:latin typeface="Segoe UI"/>
                <a:cs typeface="Segoe UI"/>
              </a:rPr>
              <a:t>ta</a:t>
            </a:r>
            <a:r>
              <a:rPr sz="2250" spc="15" dirty="0">
                <a:latin typeface="Segoe UI"/>
                <a:cs typeface="Segoe UI"/>
              </a:rPr>
              <a:t>n</a:t>
            </a:r>
            <a:r>
              <a:rPr sz="2250" spc="10" dirty="0">
                <a:latin typeface="Segoe UI"/>
                <a:cs typeface="Segoe UI"/>
              </a:rPr>
              <a:t>ding</a:t>
            </a:r>
            <a:r>
              <a:rPr lang="en-IN" sz="2250" spc="10" dirty="0">
                <a:latin typeface="Segoe UI"/>
                <a:cs typeface="Segoe UI"/>
              </a:rPr>
              <a:t> </a:t>
            </a:r>
            <a:r>
              <a:rPr sz="2250" spc="10" dirty="0">
                <a:latin typeface="Segoe UI"/>
                <a:cs typeface="Segoe UI"/>
              </a:rPr>
              <a:t>Formulas</a:t>
            </a:r>
            <a:endParaRPr sz="2250" dirty="0">
              <a:latin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226973"/>
      </p:ext>
    </p:extLst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8"/>
            <a:ext cx="8230583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Formula – Understanding Basics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198" y="1550055"/>
            <a:ext cx="10774682" cy="4912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830">
              <a:lnSpc>
                <a:spcPct val="100000"/>
              </a:lnSpc>
              <a:spcBef>
                <a:spcPts val="1835"/>
              </a:spcBef>
            </a:pP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Formula</a:t>
            </a:r>
            <a:r>
              <a:rPr lang="en-IN" sz="2000" i="1" spc="5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Examples:</a:t>
            </a:r>
          </a:p>
          <a:p>
            <a:pPr marL="12700">
              <a:lnSpc>
                <a:spcPct val="100000"/>
              </a:lnSpc>
              <a:spcBef>
                <a:spcPts val="1375"/>
              </a:spcBef>
              <a:tabLst>
                <a:tab pos="1256030" algn="l"/>
                <a:tab pos="2499360" algn="l"/>
                <a:tab pos="3743325" algn="l"/>
                <a:tab pos="5663565" algn="l"/>
              </a:tabLst>
            </a:pPr>
            <a:r>
              <a:rPr lang="en-IN" sz="2000" b="1" spc="-1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Val1</a:t>
            </a:r>
            <a:r>
              <a:rPr lang="en-IN" sz="2000" b="1" spc="325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b="1" spc="5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	</a:t>
            </a:r>
            <a:r>
              <a:rPr lang="en-IN" sz="2000" b="1" spc="-1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Val2</a:t>
            </a:r>
            <a:r>
              <a:rPr lang="en-IN" sz="2000" b="1" spc="325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b="1" spc="5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	</a:t>
            </a:r>
            <a:r>
              <a:rPr lang="en-IN" sz="2000" b="1" spc="-1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Val3</a:t>
            </a:r>
            <a:r>
              <a:rPr lang="en-IN" sz="2000" b="1" spc="325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b="1" spc="5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	</a:t>
            </a:r>
            <a:r>
              <a:rPr lang="en-IN" sz="2000" b="1" spc="-1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Val4</a:t>
            </a:r>
            <a:r>
              <a:rPr lang="en-IN" sz="2000" b="1" spc="33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b="1" spc="-1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Result	</a:t>
            </a:r>
            <a:r>
              <a:rPr lang="en-IN" sz="2000" b="1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Formula</a:t>
            </a:r>
            <a:endParaRPr lang="en-IN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6830" marR="5080">
              <a:lnSpc>
                <a:spcPct val="102099"/>
              </a:lnSpc>
              <a:spcBef>
                <a:spcPts val="965"/>
              </a:spcBef>
            </a:pPr>
            <a:endParaRPr lang="en-IN" sz="2000" b="1" u="heavy" spc="10" dirty="0">
              <a:uFill>
                <a:solidFill>
                  <a:srgbClr val="000000"/>
                </a:solidFill>
              </a:u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6830" marR="5080">
              <a:lnSpc>
                <a:spcPct val="102099"/>
              </a:lnSpc>
              <a:spcBef>
                <a:spcPts val="965"/>
              </a:spcBef>
            </a:pPr>
            <a:endParaRPr lang="en-IN" sz="2000" b="1" u="heavy" spc="10" dirty="0">
              <a:uFill>
                <a:solidFill>
                  <a:srgbClr val="000000"/>
                </a:solidFill>
              </a:u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6830" marR="5080">
              <a:lnSpc>
                <a:spcPct val="102099"/>
              </a:lnSpc>
              <a:spcBef>
                <a:spcPts val="965"/>
              </a:spcBef>
            </a:pPr>
            <a:endParaRPr lang="en-IN" sz="2000" b="1" u="heavy" spc="10" dirty="0">
              <a:uFill>
                <a:solidFill>
                  <a:srgbClr val="000000"/>
                </a:solidFill>
              </a:u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6830" marR="5080">
              <a:lnSpc>
                <a:spcPct val="102099"/>
              </a:lnSpc>
              <a:spcBef>
                <a:spcPts val="965"/>
              </a:spcBef>
            </a:pPr>
            <a:endParaRPr lang="en-IN" sz="2000" b="1" u="heavy" spc="10" dirty="0">
              <a:uFill>
                <a:solidFill>
                  <a:srgbClr val="000000"/>
                </a:solidFill>
              </a:u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6830" marR="5080">
              <a:lnSpc>
                <a:spcPct val="102099"/>
              </a:lnSpc>
              <a:spcBef>
                <a:spcPts val="965"/>
              </a:spcBef>
            </a:pPr>
            <a:endParaRPr lang="en-IN" sz="2000" b="1" u="heavy" spc="10" dirty="0">
              <a:uFill>
                <a:solidFill>
                  <a:srgbClr val="000000"/>
                </a:solidFill>
              </a:u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6830" marR="5080">
              <a:lnSpc>
                <a:spcPct val="102099"/>
              </a:lnSpc>
              <a:spcBef>
                <a:spcPts val="965"/>
              </a:spcBef>
            </a:pPr>
            <a:endParaRPr lang="en-IN" sz="2000" b="1" u="heavy" spc="10" dirty="0">
              <a:uFill>
                <a:solidFill>
                  <a:srgbClr val="000000"/>
                </a:solidFill>
              </a:u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6830" marR="5080">
              <a:lnSpc>
                <a:spcPct val="102099"/>
              </a:lnSpc>
              <a:spcBef>
                <a:spcPts val="965"/>
              </a:spcBef>
            </a:pPr>
            <a:r>
              <a:rPr lang="en-IN" sz="20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Note:</a:t>
            </a:r>
            <a:r>
              <a:rPr lang="en-IN" sz="2000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Every formula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begins with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an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equal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sign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(=). </a:t>
            </a:r>
            <a:r>
              <a:rPr lang="en-IN"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initial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equal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sign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allows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to distinguish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formula from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plain</a:t>
            </a:r>
            <a:r>
              <a:rPr lang="en-IN" sz="2000" i="1" spc="15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text.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57615A1-FC4B-4AB4-A0AF-96542D71AB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979" y="2240525"/>
            <a:ext cx="9998042" cy="2376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5566796"/>
      </p:ext>
    </p:extLst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8"/>
            <a:ext cx="791718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Formula – Understanding Basics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38198" y="1698718"/>
            <a:ext cx="9763432" cy="1557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35"/>
              </a:spcBef>
            </a:pPr>
            <a:r>
              <a:rPr lang="en-IN" sz="24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Using operators in</a:t>
            </a:r>
            <a:r>
              <a:rPr lang="en-IN" sz="2400" b="1" i="1" u="heavy" spc="14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formulas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099"/>
              </a:lnSpc>
              <a:spcBef>
                <a:spcPts val="25"/>
              </a:spcBef>
              <a:tabLst>
                <a:tab pos="743585" algn="l"/>
                <a:tab pos="1819910" algn="l"/>
                <a:tab pos="2773680" algn="l"/>
                <a:tab pos="3044825" algn="l"/>
                <a:tab pos="3901440" algn="l"/>
                <a:tab pos="4239895" algn="l"/>
                <a:tab pos="5480685" algn="l"/>
                <a:tab pos="6705600" algn="l"/>
                <a:tab pos="7193280" algn="l"/>
                <a:tab pos="8229600" algn="l"/>
                <a:tab pos="8772525" algn="l"/>
                <a:tab pos="9753600" algn="l"/>
              </a:tabLst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400" i="1" spc="30" dirty="0">
                <a:latin typeface="Segoe UI" panose="020B0502040204020203" pitchFamily="34" charset="0"/>
                <a:cs typeface="Segoe UI" panose="020B0502040204020203" pitchFamily="34" charset="0"/>
              </a:rPr>
              <a:t>x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el	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rm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u</a:t>
            </a:r>
            <a:r>
              <a:rPr lang="en-IN" sz="24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l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upp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spc="30" dirty="0">
                <a:latin typeface="Segoe UI" panose="020B0502040204020203" pitchFamily="34" charset="0"/>
                <a:cs typeface="Segoe UI" panose="020B0502040204020203" pitchFamily="34" charset="0"/>
              </a:rPr>
              <a:t>v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ie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y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op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at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rs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IN" sz="2400" i="1" spc="30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pe</a:t>
            </a:r>
            <a:r>
              <a:rPr lang="en-IN" sz="2400" i="1" spc="35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to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rs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400" i="1" spc="35" dirty="0"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 </a:t>
            </a:r>
            <a:r>
              <a:rPr lang="en-IN" sz="2400" i="1" spc="30" dirty="0"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y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mb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l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ha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d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IN" sz="2400" i="1" spc="30" dirty="0"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h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 mathematical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operation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want 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to</a:t>
            </a:r>
            <a:r>
              <a:rPr lang="en-IN" sz="2400" i="1" spc="4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perform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21" name="object 9">
            <a:extLst>
              <a:ext uri="{FF2B5EF4-FFF2-40B4-BE49-F238E27FC236}">
                <a16:creationId xmlns:a16="http://schemas.microsoft.com/office/drawing/2014/main" xmlns="" id="{D8633745-2FF4-4BC0-92F8-66B3110187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95444295"/>
              </p:ext>
            </p:extLst>
          </p:nvPr>
        </p:nvGraphicFramePr>
        <p:xfrm>
          <a:off x="1054103" y="3603630"/>
          <a:ext cx="4600573" cy="276531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385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6205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08090">
                <a:tc>
                  <a:txBody>
                    <a:bodyPr/>
                    <a:lstStyle/>
                    <a:p>
                      <a:pPr marR="226060" algn="r">
                        <a:lnSpc>
                          <a:spcPts val="1360"/>
                        </a:lnSpc>
                        <a:spcBef>
                          <a:spcPts val="70"/>
                        </a:spcBef>
                      </a:pPr>
                      <a:r>
                        <a:rPr sz="115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5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5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5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5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5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T w="6350">
                      <a:solidFill>
                        <a:srgbClr val="FFFFFF"/>
                      </a:solidFill>
                      <a:prstDash val="solid"/>
                    </a:lnT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ts val="1360"/>
                        </a:lnSpc>
                        <a:spcBef>
                          <a:spcPts val="70"/>
                        </a:spcBef>
                      </a:pPr>
                      <a:r>
                        <a:rPr sz="115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Name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T w="6350">
                      <a:solidFill>
                        <a:srgbClr val="FFFFFF"/>
                      </a:solidFill>
                      <a:prstDash val="solid"/>
                    </a:lnT>
                    <a:solidFill>
                      <a:srgbClr val="001F5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4594">
                <a:tc>
                  <a:txBody>
                    <a:bodyPr/>
                    <a:lstStyle/>
                    <a:p>
                      <a:pPr marR="264795" algn="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+</a:t>
                      </a:r>
                    </a:p>
                  </a:txBody>
                  <a:tcPr marL="0" marR="0" marT="12065" marB="0">
                    <a:solidFill>
                      <a:srgbClr val="B3C5E6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150" spc="20" dirty="0">
                          <a:latin typeface="Calibri"/>
                          <a:cs typeface="Calibri"/>
                        </a:rPr>
                        <a:t>Addition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12065" marB="0">
                    <a:solidFill>
                      <a:srgbClr val="B3C5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1341">
                <a:tc gridSpan="2">
                  <a:txBody>
                    <a:bodyPr/>
                    <a:lstStyle/>
                    <a:p>
                      <a:pPr marL="502920">
                        <a:lnSpc>
                          <a:spcPct val="100000"/>
                        </a:lnSpc>
                        <a:spcBef>
                          <a:spcPts val="70"/>
                        </a:spcBef>
                        <a:tabLst>
                          <a:tab pos="1069340" algn="l"/>
                        </a:tabLst>
                      </a:pPr>
                      <a:r>
                        <a:rPr sz="1150" spc="10" dirty="0">
                          <a:latin typeface="Calibri"/>
                          <a:cs typeface="Calibri"/>
                        </a:rPr>
                        <a:t>-	</a:t>
                      </a:r>
                      <a:r>
                        <a:rPr sz="1150" spc="20" dirty="0">
                          <a:latin typeface="Calibri"/>
                          <a:cs typeface="Calibri"/>
                        </a:rPr>
                        <a:t>Subtraction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solidFill>
                      <a:srgbClr val="8DA8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1339">
                <a:tc gridSpan="2">
                  <a:txBody>
                    <a:bodyPr/>
                    <a:lstStyle/>
                    <a:p>
                      <a:pPr marL="487680">
                        <a:lnSpc>
                          <a:spcPct val="100000"/>
                        </a:lnSpc>
                        <a:spcBef>
                          <a:spcPts val="70"/>
                        </a:spcBef>
                        <a:tabLst>
                          <a:tab pos="1069340" algn="l"/>
                        </a:tabLst>
                      </a:pPr>
                      <a:r>
                        <a:rPr sz="1150" spc="15" dirty="0">
                          <a:latin typeface="Calibri"/>
                          <a:cs typeface="Calibri"/>
                        </a:rPr>
                        <a:t>*	Multiplication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solidFill>
                      <a:srgbClr val="B3C5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1341">
                <a:tc gridSpan="2">
                  <a:txBody>
                    <a:bodyPr/>
                    <a:lstStyle/>
                    <a:p>
                      <a:pPr marL="493395">
                        <a:lnSpc>
                          <a:spcPts val="1360"/>
                        </a:lnSpc>
                        <a:spcBef>
                          <a:spcPts val="95"/>
                        </a:spcBef>
                        <a:tabLst>
                          <a:tab pos="1069340" algn="l"/>
                        </a:tabLst>
                      </a:pPr>
                      <a:r>
                        <a:rPr sz="1150" spc="10" dirty="0">
                          <a:latin typeface="Calibri"/>
                          <a:cs typeface="Calibri"/>
                        </a:rPr>
                        <a:t>/	</a:t>
                      </a:r>
                      <a:r>
                        <a:rPr sz="1150" spc="20" dirty="0">
                          <a:latin typeface="Calibri"/>
                          <a:cs typeface="Calibri"/>
                        </a:rPr>
                        <a:t>Division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12065" marB="0">
                    <a:solidFill>
                      <a:srgbClr val="8DA8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14594">
                <a:tc>
                  <a:txBody>
                    <a:bodyPr/>
                    <a:lstStyle/>
                    <a:p>
                      <a:pPr marR="264795" algn="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^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12065" marB="0">
                    <a:solidFill>
                      <a:srgbClr val="B3C5E6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150" spc="20" dirty="0">
                          <a:latin typeface="Calibri"/>
                          <a:cs typeface="Calibri"/>
                        </a:rPr>
                        <a:t>Exponentiation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12065" marB="0">
                    <a:solidFill>
                      <a:srgbClr val="B3C5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11339">
                <a:tc>
                  <a:txBody>
                    <a:bodyPr/>
                    <a:lstStyle/>
                    <a:p>
                      <a:pPr marR="249554" algn="r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&amp;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solidFill>
                      <a:srgbClr val="8DA8DA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1150" spc="20" dirty="0">
                          <a:latin typeface="Calibri"/>
                          <a:cs typeface="Calibri"/>
                        </a:rPr>
                        <a:t>Concatenation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solidFill>
                      <a:srgbClr val="8DA8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11340">
                <a:tc>
                  <a:txBody>
                    <a:bodyPr/>
                    <a:lstStyle/>
                    <a:p>
                      <a:pPr marR="264795" algn="r">
                        <a:lnSpc>
                          <a:spcPts val="1360"/>
                        </a:lnSpc>
                        <a:spcBef>
                          <a:spcPts val="95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=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12065" marB="0">
                    <a:solidFill>
                      <a:srgbClr val="B3C5E6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ts val="1360"/>
                        </a:lnSpc>
                        <a:spcBef>
                          <a:spcPts val="95"/>
                        </a:spcBef>
                      </a:pPr>
                      <a:r>
                        <a:rPr sz="1150" spc="10" dirty="0">
                          <a:latin typeface="Calibri"/>
                          <a:cs typeface="Calibri"/>
                        </a:rPr>
                        <a:t>Logical </a:t>
                      </a:r>
                      <a:r>
                        <a:rPr sz="1150" spc="25" dirty="0">
                          <a:latin typeface="Calibri"/>
                          <a:cs typeface="Calibri"/>
                        </a:rPr>
                        <a:t>comparison </a:t>
                      </a:r>
                      <a:r>
                        <a:rPr sz="1150" spc="30" dirty="0">
                          <a:latin typeface="Calibri"/>
                          <a:cs typeface="Calibri"/>
                        </a:rPr>
                        <a:t>(equal</a:t>
                      </a:r>
                      <a:r>
                        <a:rPr sz="11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15" dirty="0">
                          <a:latin typeface="Calibri"/>
                          <a:cs typeface="Calibri"/>
                        </a:rPr>
                        <a:t>to)</a:t>
                      </a:r>
                      <a:endParaRPr sz="1150" dirty="0">
                        <a:latin typeface="Calibri"/>
                        <a:cs typeface="Calibri"/>
                      </a:endParaRPr>
                    </a:p>
                  </a:txBody>
                  <a:tcPr marL="0" marR="0" marT="12065" marB="0">
                    <a:solidFill>
                      <a:srgbClr val="B3C5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14594">
                <a:tc gridSpan="2">
                  <a:txBody>
                    <a:bodyPr/>
                    <a:lstStyle/>
                    <a:p>
                      <a:pPr marL="487680">
                        <a:lnSpc>
                          <a:spcPct val="100000"/>
                        </a:lnSpc>
                        <a:spcBef>
                          <a:spcPts val="95"/>
                        </a:spcBef>
                        <a:tabLst>
                          <a:tab pos="1069340" algn="l"/>
                        </a:tabLst>
                      </a:pPr>
                      <a:r>
                        <a:rPr sz="1150" spc="15" dirty="0">
                          <a:latin typeface="Calibri"/>
                          <a:cs typeface="Calibri"/>
                        </a:rPr>
                        <a:t>&gt;	</a:t>
                      </a:r>
                      <a:r>
                        <a:rPr sz="1150" spc="10" dirty="0">
                          <a:latin typeface="Calibri"/>
                          <a:cs typeface="Calibri"/>
                        </a:rPr>
                        <a:t>Logical </a:t>
                      </a:r>
                      <a:r>
                        <a:rPr sz="1150" spc="25" dirty="0">
                          <a:latin typeface="Calibri"/>
                          <a:cs typeface="Calibri"/>
                        </a:rPr>
                        <a:t>comparison </a:t>
                      </a:r>
                      <a:r>
                        <a:rPr sz="1150" spc="15" dirty="0">
                          <a:latin typeface="Calibri"/>
                          <a:cs typeface="Calibri"/>
                        </a:rPr>
                        <a:t>(greater</a:t>
                      </a:r>
                      <a:r>
                        <a:rPr sz="115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20" dirty="0">
                          <a:latin typeface="Calibri"/>
                          <a:cs typeface="Calibri"/>
                        </a:rPr>
                        <a:t>than)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12065" marB="0">
                    <a:solidFill>
                      <a:srgbClr val="8DA8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11341">
                <a:tc>
                  <a:txBody>
                    <a:bodyPr/>
                    <a:lstStyle/>
                    <a:p>
                      <a:pPr marR="264795" algn="r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1150" dirty="0">
                          <a:latin typeface="Calibri"/>
                          <a:cs typeface="Calibri"/>
                        </a:rPr>
                        <a:t>&lt;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solidFill>
                      <a:srgbClr val="B3C5E6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1150" spc="10" dirty="0">
                          <a:latin typeface="Calibri"/>
                          <a:cs typeface="Calibri"/>
                        </a:rPr>
                        <a:t>Logical </a:t>
                      </a:r>
                      <a:r>
                        <a:rPr sz="1150" spc="25" dirty="0">
                          <a:latin typeface="Calibri"/>
                          <a:cs typeface="Calibri"/>
                        </a:rPr>
                        <a:t>comparison </a:t>
                      </a:r>
                      <a:r>
                        <a:rPr sz="1150" spc="15" dirty="0">
                          <a:latin typeface="Calibri"/>
                          <a:cs typeface="Calibri"/>
                        </a:rPr>
                        <a:t>(less</a:t>
                      </a:r>
                      <a:r>
                        <a:rPr sz="11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20" dirty="0">
                          <a:latin typeface="Calibri"/>
                          <a:cs typeface="Calibri"/>
                        </a:rPr>
                        <a:t>than)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solidFill>
                      <a:srgbClr val="B3C5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11339">
                <a:tc>
                  <a:txBody>
                    <a:bodyPr/>
                    <a:lstStyle/>
                    <a:p>
                      <a:pPr marL="447675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1150" spc="5" dirty="0">
                          <a:latin typeface="Calibri"/>
                          <a:cs typeface="Calibri"/>
                        </a:rPr>
                        <a:t>&gt;=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solidFill>
                      <a:srgbClr val="8DA8DA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1150" spc="10" dirty="0">
                          <a:latin typeface="Calibri"/>
                          <a:cs typeface="Calibri"/>
                        </a:rPr>
                        <a:t>Logical </a:t>
                      </a:r>
                      <a:r>
                        <a:rPr sz="1150" spc="25" dirty="0">
                          <a:latin typeface="Calibri"/>
                          <a:cs typeface="Calibri"/>
                        </a:rPr>
                        <a:t>comparison </a:t>
                      </a:r>
                      <a:r>
                        <a:rPr sz="1150" spc="15" dirty="0">
                          <a:latin typeface="Calibri"/>
                          <a:cs typeface="Calibri"/>
                        </a:rPr>
                        <a:t>(greater </a:t>
                      </a:r>
                      <a:r>
                        <a:rPr sz="1150" spc="20" dirty="0">
                          <a:latin typeface="Calibri"/>
                          <a:cs typeface="Calibri"/>
                        </a:rPr>
                        <a:t>than </a:t>
                      </a:r>
                      <a:r>
                        <a:rPr sz="1150" spc="25" dirty="0">
                          <a:latin typeface="Calibri"/>
                          <a:cs typeface="Calibri"/>
                        </a:rPr>
                        <a:t>or equal</a:t>
                      </a:r>
                      <a:r>
                        <a:rPr sz="11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15" dirty="0">
                          <a:latin typeface="Calibri"/>
                          <a:cs typeface="Calibri"/>
                        </a:rPr>
                        <a:t>to)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solidFill>
                      <a:srgbClr val="8DA8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11341">
                <a:tc>
                  <a:txBody>
                    <a:bodyPr/>
                    <a:lstStyle/>
                    <a:p>
                      <a:pPr marL="447675">
                        <a:lnSpc>
                          <a:spcPts val="1360"/>
                        </a:lnSpc>
                        <a:spcBef>
                          <a:spcPts val="95"/>
                        </a:spcBef>
                      </a:pPr>
                      <a:r>
                        <a:rPr sz="1150" spc="5" dirty="0">
                          <a:latin typeface="Calibri"/>
                          <a:cs typeface="Calibri"/>
                        </a:rPr>
                        <a:t>&lt;=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12065" marB="0">
                    <a:solidFill>
                      <a:srgbClr val="B3C5E6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ts val="1360"/>
                        </a:lnSpc>
                        <a:spcBef>
                          <a:spcPts val="95"/>
                        </a:spcBef>
                      </a:pPr>
                      <a:r>
                        <a:rPr sz="1150" spc="10" dirty="0">
                          <a:latin typeface="Calibri"/>
                          <a:cs typeface="Calibri"/>
                        </a:rPr>
                        <a:t>Logical </a:t>
                      </a:r>
                      <a:r>
                        <a:rPr sz="1150" spc="25" dirty="0">
                          <a:latin typeface="Calibri"/>
                          <a:cs typeface="Calibri"/>
                        </a:rPr>
                        <a:t>comparison </a:t>
                      </a:r>
                      <a:r>
                        <a:rPr sz="1150" spc="15" dirty="0">
                          <a:latin typeface="Calibri"/>
                          <a:cs typeface="Calibri"/>
                        </a:rPr>
                        <a:t>(less </a:t>
                      </a:r>
                      <a:r>
                        <a:rPr sz="1150" spc="20" dirty="0">
                          <a:latin typeface="Calibri"/>
                          <a:cs typeface="Calibri"/>
                        </a:rPr>
                        <a:t>than </a:t>
                      </a:r>
                      <a:r>
                        <a:rPr sz="1150" spc="25" dirty="0">
                          <a:latin typeface="Calibri"/>
                          <a:cs typeface="Calibri"/>
                        </a:rPr>
                        <a:t>or equal</a:t>
                      </a:r>
                      <a:r>
                        <a:rPr sz="11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15" dirty="0">
                          <a:latin typeface="Calibri"/>
                          <a:cs typeface="Calibri"/>
                        </a:rPr>
                        <a:t>to)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12065" marB="0">
                    <a:solidFill>
                      <a:srgbClr val="B3C5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22720">
                <a:tc>
                  <a:txBody>
                    <a:bodyPr/>
                    <a:lstStyle/>
                    <a:p>
                      <a:pPr marL="44767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150" spc="5" dirty="0">
                          <a:latin typeface="Calibri"/>
                          <a:cs typeface="Calibri"/>
                        </a:rPr>
                        <a:t>&lt;&gt;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12065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8DA8DA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150" spc="10" dirty="0">
                          <a:latin typeface="Calibri"/>
                          <a:cs typeface="Calibri"/>
                        </a:rPr>
                        <a:t>Logical </a:t>
                      </a:r>
                      <a:r>
                        <a:rPr sz="1150" spc="25" dirty="0">
                          <a:latin typeface="Calibri"/>
                          <a:cs typeface="Calibri"/>
                        </a:rPr>
                        <a:t>comparison </a:t>
                      </a:r>
                      <a:r>
                        <a:rPr sz="1150" spc="30" dirty="0">
                          <a:latin typeface="Calibri"/>
                          <a:cs typeface="Calibri"/>
                        </a:rPr>
                        <a:t>(not equal</a:t>
                      </a:r>
                      <a:r>
                        <a:rPr sz="115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15" dirty="0">
                          <a:latin typeface="Calibri"/>
                          <a:cs typeface="Calibri"/>
                        </a:rPr>
                        <a:t>to)</a:t>
                      </a:r>
                      <a:endParaRPr sz="1150" dirty="0">
                        <a:latin typeface="Calibri"/>
                        <a:cs typeface="Calibri"/>
                      </a:endParaRPr>
                    </a:p>
                  </a:txBody>
                  <a:tcPr marL="0" marR="0" marT="12065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8DA8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22" name="object 13">
            <a:extLst>
              <a:ext uri="{FF2B5EF4-FFF2-40B4-BE49-F238E27FC236}">
                <a16:creationId xmlns:a16="http://schemas.microsoft.com/office/drawing/2014/main" xmlns="" id="{8FCF1F4B-6708-484A-AC3F-BEC1248EAD93}"/>
              </a:ext>
            </a:extLst>
          </p:cNvPr>
          <p:cNvSpPr txBox="1"/>
          <p:nvPr/>
        </p:nvSpPr>
        <p:spPr>
          <a:xfrm>
            <a:off x="6537325" y="5263612"/>
            <a:ext cx="5346700" cy="930704"/>
          </a:xfrm>
          <a:prstGeom prst="rect">
            <a:avLst/>
          </a:prstGeom>
          <a:solidFill>
            <a:srgbClr val="FCD3C2"/>
          </a:solidFill>
          <a:ln>
            <a:solidFill>
              <a:srgbClr val="FF0000"/>
            </a:solidFill>
          </a:ln>
        </p:spPr>
        <p:txBody>
          <a:bodyPr vert="horz" wrap="square" lIns="0" tIns="8890" rIns="0" bIns="0" rtlCol="0">
            <a:spAutoFit/>
          </a:bodyPr>
          <a:lstStyle/>
          <a:p>
            <a:pPr marL="78740" marR="278765">
              <a:lnSpc>
                <a:spcPct val="102099"/>
              </a:lnSpc>
              <a:spcBef>
                <a:spcPts val="70"/>
              </a:spcBef>
            </a:pPr>
            <a:r>
              <a:rPr sz="2000" i="1" spc="-60" dirty="0">
                <a:latin typeface="Arial"/>
                <a:cs typeface="Arial"/>
              </a:rPr>
              <a:t>You </a:t>
            </a:r>
            <a:r>
              <a:rPr sz="2000" i="1" dirty="0">
                <a:latin typeface="Arial"/>
                <a:cs typeface="Arial"/>
              </a:rPr>
              <a:t>can, of </a:t>
            </a:r>
            <a:r>
              <a:rPr sz="2000" i="1" spc="5" dirty="0">
                <a:latin typeface="Arial"/>
                <a:cs typeface="Arial"/>
              </a:rPr>
              <a:t>course, use as many </a:t>
            </a:r>
            <a:r>
              <a:rPr sz="2000" i="1" dirty="0">
                <a:latin typeface="Arial"/>
                <a:cs typeface="Arial"/>
              </a:rPr>
              <a:t>operators </a:t>
            </a:r>
            <a:r>
              <a:rPr sz="2000" i="1" spc="5" dirty="0">
                <a:latin typeface="Arial"/>
                <a:cs typeface="Arial"/>
              </a:rPr>
              <a:t>as</a:t>
            </a:r>
            <a:r>
              <a:rPr lang="en-IN" sz="2000" i="1" spc="5" dirty="0">
                <a:latin typeface="Arial"/>
                <a:cs typeface="Arial"/>
              </a:rPr>
              <a:t> </a:t>
            </a:r>
            <a:r>
              <a:rPr sz="2000" i="1" spc="-5" dirty="0">
                <a:latin typeface="Arial"/>
                <a:cs typeface="Arial"/>
              </a:rPr>
              <a:t>you </a:t>
            </a:r>
            <a:r>
              <a:rPr sz="2000" i="1" dirty="0">
                <a:latin typeface="Arial"/>
                <a:cs typeface="Arial"/>
              </a:rPr>
              <a:t>need to </a:t>
            </a:r>
            <a:r>
              <a:rPr sz="2000" i="1" spc="5" dirty="0">
                <a:latin typeface="Arial"/>
                <a:cs typeface="Arial"/>
              </a:rPr>
              <a:t>perform </a:t>
            </a:r>
            <a:r>
              <a:rPr sz="2000" i="1" dirty="0">
                <a:latin typeface="Arial"/>
                <a:cs typeface="Arial"/>
              </a:rPr>
              <a:t>the desired</a:t>
            </a:r>
            <a:r>
              <a:rPr sz="2000" i="1" spc="320" dirty="0">
                <a:latin typeface="Arial"/>
                <a:cs typeface="Arial"/>
              </a:rPr>
              <a:t> </a:t>
            </a:r>
            <a:r>
              <a:rPr sz="2000" i="1" dirty="0">
                <a:latin typeface="Arial"/>
                <a:cs typeface="Arial"/>
              </a:rPr>
              <a:t>calculation.</a:t>
            </a:r>
          </a:p>
        </p:txBody>
      </p:sp>
    </p:spTree>
    <p:extLst>
      <p:ext uri="{BB962C8B-B14F-4D97-AF65-F5344CB8AC3E}">
        <p14:creationId xmlns:p14="http://schemas.microsoft.com/office/powerpoint/2010/main" xmlns="" val="1429605989"/>
      </p:ext>
    </p:extLst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8"/>
            <a:ext cx="8408055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Formula – Understanding Basics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791499" y="1845022"/>
            <a:ext cx="7155428" cy="2564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5080" algn="just">
              <a:lnSpc>
                <a:spcPct val="101299"/>
              </a:lnSpc>
              <a:spcBef>
                <a:spcPts val="90"/>
              </a:spcBef>
            </a:pPr>
            <a:r>
              <a:rPr lang="en-IN" sz="20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When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calculates </a:t>
            </a:r>
            <a:r>
              <a:rPr lang="en-IN"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value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formula,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it uses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certain rules </a:t>
            </a:r>
            <a:r>
              <a:rPr lang="en-IN"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determine </a:t>
            </a:r>
            <a:r>
              <a:rPr lang="en-IN"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order </a:t>
            </a:r>
            <a:r>
              <a:rPr lang="en-IN" sz="20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which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various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parts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formula </a:t>
            </a:r>
            <a:r>
              <a:rPr lang="en-IN"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are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calculated. </a:t>
            </a:r>
            <a:r>
              <a:rPr lang="en-IN" sz="2000" i="1" spc="-4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need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understand these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rules </a:t>
            </a:r>
            <a:r>
              <a:rPr lang="en-IN" sz="20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so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your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formulas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produce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accurate</a:t>
            </a:r>
            <a:r>
              <a:rPr lang="en-IN" sz="2000" i="1" spc="15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results.</a:t>
            </a: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 algn="just">
              <a:lnSpc>
                <a:spcPct val="101600"/>
              </a:lnSpc>
            </a:pP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Exponentiation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has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highest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precedence (performed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first)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logical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comparisons </a:t>
            </a:r>
            <a:r>
              <a:rPr lang="en-IN"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have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lowest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precedence (performed</a:t>
            </a:r>
            <a:r>
              <a:rPr lang="en-IN" sz="2000" i="1" spc="2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last).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F92AB5C-BAD4-42CD-B24C-9ECA4D6F6973}"/>
              </a:ext>
            </a:extLst>
          </p:cNvPr>
          <p:cNvSpPr/>
          <p:nvPr/>
        </p:nvSpPr>
        <p:spPr>
          <a:xfrm>
            <a:off x="9246254" y="1845022"/>
            <a:ext cx="2438399" cy="2610971"/>
          </a:xfrm>
          <a:prstGeom prst="rect">
            <a:avLst/>
          </a:prstGeom>
          <a:solidFill>
            <a:srgbClr val="FCD3C2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n-IN" i="1" spc="5" dirty="0">
                <a:latin typeface="Segoe UI" panose="020B0502040204020203" pitchFamily="34" charset="0"/>
                <a:cs typeface="Segoe UI" panose="020B0502040204020203" pitchFamily="34" charset="0"/>
              </a:rPr>
              <a:t>^ </a:t>
            </a:r>
            <a:r>
              <a:rPr lang="en-IN" i="1" dirty="0">
                <a:latin typeface="Segoe UI" panose="020B0502040204020203" pitchFamily="34" charset="0"/>
                <a:cs typeface="Segoe UI" panose="020B0502040204020203" pitchFamily="34" charset="0"/>
              </a:rPr>
              <a:t>Exponentiation</a:t>
            </a:r>
            <a:r>
              <a:rPr lang="en-IN" i="1" spc="1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i="1" spc="10" dirty="0"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IN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lang="en-IN" i="1" spc="5" dirty="0">
                <a:latin typeface="Segoe UI" panose="020B0502040204020203" pitchFamily="34" charset="0"/>
                <a:cs typeface="Segoe UI" panose="020B0502040204020203" pitchFamily="34" charset="0"/>
              </a:rPr>
              <a:t>* </a:t>
            </a:r>
            <a:r>
              <a:rPr lang="en-IN" i="1" dirty="0">
                <a:latin typeface="Segoe UI" panose="020B0502040204020203" pitchFamily="34" charset="0"/>
                <a:cs typeface="Segoe UI" panose="020B0502040204020203" pitchFamily="34" charset="0"/>
              </a:rPr>
              <a:t>Multiplication</a:t>
            </a:r>
            <a:r>
              <a:rPr lang="en-IN" i="1" spc="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i="1" spc="10" dirty="0"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en-IN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lang="en-IN" i="1" spc="5" dirty="0">
                <a:latin typeface="Segoe UI" panose="020B0502040204020203" pitchFamily="34" charset="0"/>
                <a:cs typeface="Segoe UI" panose="020B0502040204020203" pitchFamily="34" charset="0"/>
              </a:rPr>
              <a:t>/ </a:t>
            </a:r>
            <a:r>
              <a:rPr lang="en-IN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Division</a:t>
            </a:r>
            <a:r>
              <a:rPr lang="en-IN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i="1" spc="10" dirty="0"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en-IN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lang="en-IN" i="1" spc="10" dirty="0">
                <a:latin typeface="Segoe UI" panose="020B0502040204020203" pitchFamily="34" charset="0"/>
                <a:cs typeface="Segoe UI" panose="020B0502040204020203" pitchFamily="34" charset="0"/>
              </a:rPr>
              <a:t>+ </a:t>
            </a:r>
            <a:r>
              <a:rPr lang="en-IN" i="1" dirty="0">
                <a:latin typeface="Segoe UI" panose="020B0502040204020203" pitchFamily="34" charset="0"/>
                <a:cs typeface="Segoe UI" panose="020B0502040204020203" pitchFamily="34" charset="0"/>
              </a:rPr>
              <a:t>Addition</a:t>
            </a:r>
            <a:r>
              <a:rPr lang="en-IN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i="1" spc="10" dirty="0"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en-IN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lang="en-IN" i="1" spc="10" dirty="0">
                <a:latin typeface="Segoe UI" panose="020B0502040204020203" pitchFamily="34" charset="0"/>
                <a:cs typeface="Segoe UI" panose="020B0502040204020203" pitchFamily="34" charset="0"/>
              </a:rPr>
              <a:t>– </a:t>
            </a:r>
            <a:r>
              <a:rPr lang="en-IN" i="1" dirty="0">
                <a:latin typeface="Segoe UI" panose="020B0502040204020203" pitchFamily="34" charset="0"/>
                <a:cs typeface="Segoe UI" panose="020B0502040204020203" pitchFamily="34" charset="0"/>
              </a:rPr>
              <a:t>Subtraction</a:t>
            </a:r>
            <a:r>
              <a:rPr lang="en-IN" i="1" spc="8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i="1" spc="10" dirty="0"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en-IN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lang="en-IN" i="1" spc="10" dirty="0">
                <a:latin typeface="Segoe UI" panose="020B0502040204020203" pitchFamily="34" charset="0"/>
                <a:cs typeface="Segoe UI" panose="020B0502040204020203" pitchFamily="34" charset="0"/>
              </a:rPr>
              <a:t>&amp; </a:t>
            </a:r>
            <a:r>
              <a:rPr lang="en-IN" i="1" dirty="0">
                <a:latin typeface="Segoe UI" panose="020B0502040204020203" pitchFamily="34" charset="0"/>
                <a:cs typeface="Segoe UI" panose="020B0502040204020203" pitchFamily="34" charset="0"/>
              </a:rPr>
              <a:t>Concatenation</a:t>
            </a:r>
            <a:r>
              <a:rPr lang="en-IN" i="1" spc="9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i="1" spc="10" dirty="0"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  <a:endParaRPr lang="en-IN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lang="en-IN" i="1" spc="10" dirty="0">
                <a:latin typeface="Segoe UI" panose="020B0502040204020203" pitchFamily="34" charset="0"/>
                <a:cs typeface="Segoe UI" panose="020B0502040204020203" pitchFamily="34" charset="0"/>
              </a:rPr>
              <a:t>= </a:t>
            </a:r>
            <a:r>
              <a:rPr lang="en-IN" i="1" dirty="0">
                <a:latin typeface="Segoe UI" panose="020B0502040204020203" pitchFamily="34" charset="0"/>
                <a:cs typeface="Segoe UI" panose="020B0502040204020203" pitchFamily="34" charset="0"/>
              </a:rPr>
              <a:t>Equal to</a:t>
            </a:r>
            <a:r>
              <a:rPr lang="en-IN" i="1" spc="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i="1" spc="10" dirty="0"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  <a:endParaRPr lang="en-IN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lang="en-IN" i="1" spc="10" dirty="0">
                <a:latin typeface="Segoe UI" panose="020B0502040204020203" pitchFamily="34" charset="0"/>
                <a:cs typeface="Segoe UI" panose="020B0502040204020203" pitchFamily="34" charset="0"/>
              </a:rPr>
              <a:t>&lt; </a:t>
            </a:r>
            <a:r>
              <a:rPr lang="en-IN" i="1" dirty="0">
                <a:latin typeface="Segoe UI" panose="020B0502040204020203" pitchFamily="34" charset="0"/>
                <a:cs typeface="Segoe UI" panose="020B0502040204020203" pitchFamily="34" charset="0"/>
              </a:rPr>
              <a:t>Less than</a:t>
            </a:r>
            <a:r>
              <a:rPr lang="en-IN" i="1" spc="9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i="1" spc="10" dirty="0"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  <a:endParaRPr lang="en-IN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lang="en-IN" i="1" spc="10" dirty="0">
                <a:latin typeface="Segoe UI" panose="020B0502040204020203" pitchFamily="34" charset="0"/>
                <a:cs typeface="Segoe UI" panose="020B0502040204020203" pitchFamily="34" charset="0"/>
              </a:rPr>
              <a:t>&gt; </a:t>
            </a:r>
            <a:r>
              <a:rPr lang="en-IN" i="1" dirty="0">
                <a:latin typeface="Segoe UI" panose="020B0502040204020203" pitchFamily="34" charset="0"/>
                <a:cs typeface="Segoe UI" panose="020B0502040204020203" pitchFamily="34" charset="0"/>
              </a:rPr>
              <a:t>Greater than</a:t>
            </a:r>
            <a:r>
              <a:rPr lang="en-IN" i="1" spc="1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i="1" spc="10" dirty="0"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  <a:endParaRPr lang="en-IN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4A6F086-CF59-46E1-BD47-C23528E7F76F}"/>
              </a:ext>
            </a:extLst>
          </p:cNvPr>
          <p:cNvSpPr/>
          <p:nvPr/>
        </p:nvSpPr>
        <p:spPr>
          <a:xfrm>
            <a:off x="5857569" y="4455993"/>
            <a:ext cx="1684020" cy="1753557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81915" marR="88265">
              <a:lnSpc>
                <a:spcPct val="101499"/>
              </a:lnSpc>
              <a:spcBef>
                <a:spcPts val="85"/>
              </a:spcBef>
            </a:pPr>
            <a:r>
              <a:rPr lang="en-IN" i="1" spc="-60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i="1" spc="5" dirty="0">
                <a:latin typeface="Segoe UI" panose="020B0502040204020203" pitchFamily="34" charset="0"/>
                <a:cs typeface="Segoe UI" panose="020B0502040204020203" pitchFamily="34" charset="0"/>
              </a:rPr>
              <a:t>can use </a:t>
            </a:r>
            <a:r>
              <a:rPr lang="en-IN" i="1" dirty="0">
                <a:latin typeface="Segoe UI" panose="020B0502040204020203" pitchFamily="34" charset="0"/>
                <a:cs typeface="Segoe UI" panose="020B0502040204020203" pitchFamily="34" charset="0"/>
              </a:rPr>
              <a:t>parentheses to </a:t>
            </a:r>
            <a:r>
              <a:rPr lang="en-IN" i="1" spc="5" dirty="0">
                <a:latin typeface="Segoe UI" panose="020B0502040204020203" pitchFamily="34" charset="0"/>
                <a:cs typeface="Segoe UI" panose="020B0502040204020203" pitchFamily="34" charset="0"/>
              </a:rPr>
              <a:t>override Excel’s</a:t>
            </a:r>
            <a:r>
              <a:rPr lang="en-IN" i="1" spc="-5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i="1" dirty="0">
                <a:latin typeface="Segoe UI" panose="020B0502040204020203" pitchFamily="34" charset="0"/>
                <a:cs typeface="Segoe UI" panose="020B0502040204020203" pitchFamily="34" charset="0"/>
              </a:rPr>
              <a:t>built-in order of precedence.</a:t>
            </a:r>
          </a:p>
        </p:txBody>
      </p:sp>
    </p:spTree>
    <p:extLst>
      <p:ext uri="{BB962C8B-B14F-4D97-AF65-F5344CB8AC3E}">
        <p14:creationId xmlns:p14="http://schemas.microsoft.com/office/powerpoint/2010/main" xmlns="" val="345931079"/>
      </p:ext>
    </p:extLst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9" y="681039"/>
            <a:ext cx="824484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Formula – Understanding Basics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1477DEC-E898-4138-8CB3-F6AC63E157FF}"/>
              </a:ext>
            </a:extLst>
          </p:cNvPr>
          <p:cNvSpPr txBox="1"/>
          <p:nvPr/>
        </p:nvSpPr>
        <p:spPr>
          <a:xfrm>
            <a:off x="838200" y="1649610"/>
            <a:ext cx="10515354" cy="3807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35"/>
              </a:spcBef>
            </a:pPr>
            <a:r>
              <a:rPr lang="en-IN" sz="24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Caution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 algn="just">
              <a:lnSpc>
                <a:spcPct val="101400"/>
              </a:lnSpc>
              <a:spcBef>
                <a:spcPts val="15"/>
              </a:spcBef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some cases,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your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 contains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mismatched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parentheses,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sz="24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may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propose a correction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to your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formula. </a:t>
            </a:r>
            <a:r>
              <a:rPr lang="en-IN" sz="2400" i="1" spc="-4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may be tempted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simply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accept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Excel’s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suggestion,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but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be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careful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— in many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cases, Excel suggests a syntactically correct formula,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but not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formula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had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</a:t>
            </a:r>
            <a:r>
              <a:rPr lang="en-IN" sz="2400" i="1" spc="1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mind.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6350" algn="just">
              <a:lnSpc>
                <a:spcPct val="101099"/>
              </a:lnSpc>
            </a:pP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When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you’re editing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formula,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lends a hand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 helping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match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parentheses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by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displaying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matching</a:t>
            </a:r>
            <a:r>
              <a:rPr lang="en-IN" sz="2400" i="1" spc="1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parentheses</a:t>
            </a: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same</a:t>
            </a:r>
            <a:r>
              <a:rPr lang="en-IN" sz="2400" i="1" spc="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colour.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01AC98DD-C64F-407D-AD84-8EC600BC4C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704" y="5604387"/>
            <a:ext cx="5544937" cy="57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76347393"/>
      </p:ext>
    </p:extLst>
  </p:cSld>
  <p:clrMapOvr>
    <a:masterClrMapping/>
  </p:clrMapOvr>
  <p:transition spd="slow">
    <p:pull/>
  </p:transition>
</p:sld>
</file>

<file path=ppt/theme/theme1.xml><?xml version="1.0" encoding="utf-8"?>
<a:theme xmlns:a="http://schemas.openxmlformats.org/drawingml/2006/main" name="IAQS PPT- Zil_ Fin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IAQS PPT- Zil_ Final</Template>
  <TotalTime>2099</TotalTime>
  <Words>1797</Words>
  <Application>Microsoft Office PowerPoint</Application>
  <PresentationFormat>Custom</PresentationFormat>
  <Paragraphs>222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IAQS PPT- Zil_ Final</vt:lpstr>
      <vt:lpstr>Slide 1</vt:lpstr>
      <vt:lpstr>Formula – Understanding Basics</vt:lpstr>
      <vt:lpstr>Formula – Understanding Basics</vt:lpstr>
      <vt:lpstr>Formula – Understanding Basics</vt:lpstr>
      <vt:lpstr>Formula – Understanding Basics</vt:lpstr>
      <vt:lpstr>Formula – Understanding Basics</vt:lpstr>
      <vt:lpstr>Formula – Understanding Basics</vt:lpstr>
      <vt:lpstr>Formula – Understanding Basics</vt:lpstr>
      <vt:lpstr>Formula – Understanding Basics</vt:lpstr>
      <vt:lpstr>Formula – Understanding Basics</vt:lpstr>
      <vt:lpstr>Entering Formulas</vt:lpstr>
      <vt:lpstr>Entering Formulas</vt:lpstr>
      <vt:lpstr>Entering Formulas</vt:lpstr>
      <vt:lpstr>Entering Formulas</vt:lpstr>
      <vt:lpstr>Entering Formulas</vt:lpstr>
      <vt:lpstr>Entering Formulas</vt:lpstr>
      <vt:lpstr>Using Cell Reference</vt:lpstr>
      <vt:lpstr>Formulas for Tables</vt:lpstr>
      <vt:lpstr>Formulas for Tables</vt:lpstr>
      <vt:lpstr>Common Errors</vt:lpstr>
      <vt:lpstr>Advanced Naming Technique</vt:lpstr>
      <vt:lpstr>Advanced Naming Technique</vt:lpstr>
      <vt:lpstr>Advanced Naming Technique</vt:lpstr>
      <vt:lpstr>Advanced Naming Technique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lokesh</dc:creator>
  <cp:lastModifiedBy>Admin</cp:lastModifiedBy>
  <cp:revision>140</cp:revision>
  <dcterms:created xsi:type="dcterms:W3CDTF">2019-12-10T16:16:08Z</dcterms:created>
  <dcterms:modified xsi:type="dcterms:W3CDTF">2022-08-23T10:45:40Z</dcterms:modified>
</cp:coreProperties>
</file>